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0" y="-5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96FCE59-5DBB-450D-B774-97B24ABAB138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1A32B07-8434-4201-AF7D-40BAFCF129DC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9F212AD-73F7-4878-8E96-6BE1A4DAC756}" type="slidenum">
              <a:rPr/>
              <a:p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265654B-63E4-4523-A2FE-23CCB3D9052B}" type="slidenum">
              <a:rPr/>
              <a:p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19022A4-D826-4EC5-B21C-AF8F37D83CE0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8445793-0E61-4F97-8816-FFC89B2C8BDF}" type="slidenum">
              <a:rPr/>
              <a:pPr/>
              <a:t>‹#›</a:t>
            </a:fld>
            <a:endParaRPr/>
          </a:p>
        </p:txBody>
      </p:sp>
      <p:sp>
        <p:nvSpPr>
          <p:cNvPr id="2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E77E40B-81CA-4159-93CD-494D0D6614B4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A0C72E9-7E75-45FE-8611-03799279698B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D1F6C01-71F3-465F-81F2-AD08A42CDD50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501F3D-190F-4B5E-93C1-C06263047F99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1706B5A-6C52-4C89-AA41-1DAF3F8CFA8B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3E08450-FF7B-4806-B913-1F441D770CF4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ru-RU" sz="6000" b="0" strike="noStrike" spc="-1">
                <a:solidFill>
                  <a:schemeClr val="dk1"/>
                </a:solidFill>
                <a:latin typeface="Calibri Light"/>
              </a:rPr>
              <a:t>Образец заголовка</a:t>
            </a:r>
            <a:endParaRPr lang="ru-RU" sz="60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&lt;дата/время&gt;</a:t>
            </a:r>
            <a:endParaRPr lang="ru-RU" sz="1200" b="0" strike="noStrike" spc="-1">
              <a:solidFill>
                <a:srgbClr val="000000"/>
              </a:solidFill>
              <a:latin typeface="Tempora LGC Un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empora LGC Uni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empora LGC Uni"/>
              </a:rPr>
              <a:t>&lt;нижний колонтитул&gt;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09B1A89-1BD1-47C5-8EC6-04A94C00E9E8}" type="slidenum">
              <a:rPr lang="ru-RU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pPr indent="0" algn="r" defTabSz="914400">
                <a:lnSpc>
                  <a:spcPct val="100000"/>
                </a:lnSpc>
                <a:buNone/>
              </a:pPr>
              <a:t>‹#›</a:t>
            </a:fld>
            <a:endParaRPr lang="ru-RU" sz="1200" b="0" strike="noStrike" spc="-1">
              <a:solidFill>
                <a:srgbClr val="000000"/>
              </a:solidFill>
              <a:latin typeface="Tempora LGC Un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EADidenko@fa.ru" TargetMode="External"/><Relationship Id="rId7" Type="http://schemas.openxmlformats.org/officeDocument/2006/relationships/hyperlink" Target="https://vssm.fa.ru/doing_business_in_russia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VSMT@fa.ru" TargetMode="External"/><Relationship Id="rId5" Type="http://schemas.openxmlformats.org/officeDocument/2006/relationships/hyperlink" Target="mailto:OVProkudina@fa.ru" TargetMode="External"/><Relationship Id="rId4" Type="http://schemas.openxmlformats.org/officeDocument/2006/relationships/hyperlink" Target="https://e.mail.ru/compose/?mailto=mailto:PMPonomarev@fa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28000">
              <a:srgbClr val="FFFFFF"/>
            </a:gs>
            <a:gs pos="80000">
              <a:srgbClr val="258B8B"/>
            </a:gs>
            <a:gs pos="96000">
              <a:srgbClr val="0C666E"/>
            </a:gs>
            <a:gs pos="100000">
              <a:srgbClr val="0C666E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sldNum" idx="4"/>
          </p:nvPr>
        </p:nvSpPr>
        <p:spPr>
          <a:xfrm>
            <a:off x="430200" y="59857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ru-RU" sz="1200" b="0" strike="noStrike" spc="-1">
                <a:solidFill>
                  <a:srgbClr val="FFFFFF"/>
                </a:solidFill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FFFFFF"/>
                </a:solidFill>
                <a:latin typeface="Arial"/>
              </a:rPr>
              <a:t>Москва, 2024</a:t>
            </a:r>
            <a:endParaRPr lang="ru-RU" sz="1200" b="0" strike="noStrike" spc="-1">
              <a:solidFill>
                <a:srgbClr val="000000"/>
              </a:solidFill>
              <a:latin typeface="Tempora LGC Uni"/>
            </a:endParaRPr>
          </a:p>
        </p:txBody>
      </p:sp>
      <p:pic>
        <p:nvPicPr>
          <p:cNvPr id="41" name="Рисунок 4"/>
          <p:cNvPicPr/>
          <p:nvPr/>
        </p:nvPicPr>
        <p:blipFill>
          <a:blip r:embed="rId2" cstate="print"/>
          <a:stretch/>
        </p:blipFill>
        <p:spPr>
          <a:xfrm>
            <a:off x="5682600" y="2156040"/>
            <a:ext cx="6390720" cy="3633840"/>
          </a:xfrm>
          <a:prstGeom prst="rect">
            <a:avLst/>
          </a:prstGeom>
          <a:ln w="0">
            <a:noFill/>
          </a:ln>
        </p:spPr>
      </p:pic>
      <p:pic>
        <p:nvPicPr>
          <p:cNvPr id="42" name="Рисунок 5"/>
          <p:cNvPicPr/>
          <p:nvPr/>
        </p:nvPicPr>
        <p:blipFill>
          <a:blip r:embed="rId3" cstate="print"/>
          <a:stretch/>
        </p:blipFill>
        <p:spPr>
          <a:xfrm>
            <a:off x="8117640" y="653040"/>
            <a:ext cx="3679560" cy="1215720"/>
          </a:xfrm>
          <a:prstGeom prst="rect">
            <a:avLst/>
          </a:prstGeom>
          <a:ln w="0">
            <a:noFill/>
          </a:ln>
        </p:spPr>
      </p:pic>
      <p:sp>
        <p:nvSpPr>
          <p:cNvPr id="43" name="Заголовок 5"/>
          <p:cNvSpPr/>
          <p:nvPr/>
        </p:nvSpPr>
        <p:spPr>
          <a:xfrm>
            <a:off x="430200" y="3197160"/>
            <a:ext cx="8393400" cy="582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b">
            <a:noAutofit/>
          </a:bodyPr>
          <a:lstStyle/>
          <a:p>
            <a:pPr marL="12600" defTabSz="914400">
              <a:lnSpc>
                <a:spcPct val="90000"/>
              </a:lnSpc>
              <a:spcBef>
                <a:spcPts val="99"/>
              </a:spcBef>
            </a:pPr>
            <a:endParaRPr lang="ru-RU" sz="2000" b="1" strike="noStrike" spc="-1">
              <a:solidFill>
                <a:srgbClr val="FFFFFF"/>
              </a:solidFill>
              <a:latin typeface="ALS Hauss Black"/>
            </a:endParaRPr>
          </a:p>
        </p:txBody>
      </p:sp>
      <p:sp>
        <p:nvSpPr>
          <p:cNvPr id="44" name="Прямоугольник 15"/>
          <p:cNvSpPr/>
          <p:nvPr/>
        </p:nvSpPr>
        <p:spPr>
          <a:xfrm>
            <a:off x="430200" y="5194800"/>
            <a:ext cx="6607440" cy="834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99"/>
              </a:spcBef>
            </a:pPr>
            <a:r>
              <a:rPr lang="ru-RU" sz="2000" b="1" strike="noStrike" spc="-1">
                <a:solidFill>
                  <a:schemeClr val="lt1"/>
                </a:solidFill>
                <a:latin typeface="Arial Black"/>
              </a:rPr>
              <a:t>Высшая школа менеджмента и технологий</a:t>
            </a: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  <a:p>
            <a:pPr marL="12600" defTabSz="914400">
              <a:lnSpc>
                <a:spcPct val="100000"/>
              </a:lnSpc>
              <a:spcBef>
                <a:spcPts val="99"/>
              </a:spcBef>
            </a:pPr>
            <a:r>
              <a:rPr lang="ru-RU" sz="1400" b="1" strike="noStrike" spc="-1">
                <a:solidFill>
                  <a:schemeClr val="lt1"/>
                </a:solidFill>
                <a:latin typeface="Arial Black"/>
              </a:rPr>
              <a:t>Финансового  университета при Правительстве Российской Федерации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5" name="Прямоугольник 6"/>
          <p:cNvSpPr/>
          <p:nvPr/>
        </p:nvSpPr>
        <p:spPr>
          <a:xfrm>
            <a:off x="430200" y="366480"/>
            <a:ext cx="7687440" cy="226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99"/>
              </a:spcBef>
            </a:pPr>
            <a:r>
              <a:rPr lang="ru-RU" sz="3600" b="1" strike="noStrike" spc="-1">
                <a:solidFill>
                  <a:srgbClr val="0C666E"/>
                </a:solidFill>
                <a:latin typeface="Arial Black"/>
              </a:rPr>
              <a:t>Программа  </a:t>
            </a:r>
            <a:endParaRPr lang="ru-RU" sz="3600" b="0" strike="noStrike" spc="-1">
              <a:solidFill>
                <a:srgbClr val="000000"/>
              </a:solidFill>
              <a:latin typeface="Open Sans"/>
            </a:endParaRPr>
          </a:p>
          <a:p>
            <a:pPr marL="12600" defTabSz="914400">
              <a:lnSpc>
                <a:spcPct val="100000"/>
              </a:lnSpc>
              <a:spcBef>
                <a:spcPts val="99"/>
              </a:spcBef>
            </a:pPr>
            <a:r>
              <a:rPr lang="ru-RU" sz="3600" b="1" strike="noStrike" spc="-1">
                <a:solidFill>
                  <a:srgbClr val="0C666E"/>
                </a:solidFill>
                <a:latin typeface="Arial Black"/>
              </a:rPr>
              <a:t>повышения квалификации </a:t>
            </a:r>
            <a:endParaRPr lang="ru-RU" sz="3600" b="0" strike="noStrike" spc="-1">
              <a:solidFill>
                <a:srgbClr val="000000"/>
              </a:solidFill>
              <a:latin typeface="Open Sans"/>
            </a:endParaRPr>
          </a:p>
          <a:p>
            <a:pPr marL="12600" defTabSz="914400">
              <a:lnSpc>
                <a:spcPct val="100000"/>
              </a:lnSpc>
              <a:spcBef>
                <a:spcPts val="99"/>
              </a:spcBef>
            </a:pPr>
            <a:r>
              <a:rPr lang="ru-RU" sz="3600" b="1" strike="noStrike" spc="-1">
                <a:solidFill>
                  <a:srgbClr val="0C666E"/>
                </a:solidFill>
                <a:latin typeface="Arial Black"/>
              </a:rPr>
              <a:t>«</a:t>
            </a:r>
            <a:r>
              <a:rPr lang="en-US" sz="3600" b="1" strike="noStrike" spc="-1">
                <a:solidFill>
                  <a:srgbClr val="0C666E"/>
                </a:solidFill>
                <a:latin typeface="Arial Black"/>
              </a:rPr>
              <a:t>Doing business in Russia</a:t>
            </a:r>
            <a:r>
              <a:rPr lang="ru-RU" sz="3600" b="1" strike="noStrike" spc="-1">
                <a:solidFill>
                  <a:srgbClr val="0C666E"/>
                </a:solidFill>
                <a:latin typeface="Arial Black"/>
              </a:rPr>
              <a:t>»</a:t>
            </a:r>
            <a:endParaRPr lang="ru-RU" sz="3600" b="0" strike="noStrike" spc="-1">
              <a:solidFill>
                <a:srgbClr val="000000"/>
              </a:solidFill>
              <a:latin typeface="Open Sans"/>
            </a:endParaRPr>
          </a:p>
          <a:p>
            <a:pPr marL="12600" defTabSz="914400">
              <a:lnSpc>
                <a:spcPct val="100000"/>
              </a:lnSpc>
              <a:spcBef>
                <a:spcPts val="99"/>
              </a:spcBef>
            </a:pPr>
            <a:endParaRPr lang="ru-RU" sz="3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6" name="TextBox 1"/>
          <p:cNvSpPr/>
          <p:nvPr/>
        </p:nvSpPr>
        <p:spPr>
          <a:xfrm>
            <a:off x="430200" y="3445560"/>
            <a:ext cx="4715640" cy="147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12600" defTabSz="914400">
              <a:lnSpc>
                <a:spcPct val="100000"/>
              </a:lnSpc>
              <a:spcBef>
                <a:spcPts val="99"/>
              </a:spcBef>
            </a:pPr>
            <a:r>
              <a:rPr lang="ru-RU" sz="1800" b="0" u="sng" strike="noStrike" spc="-1">
                <a:solidFill>
                  <a:srgbClr val="0C666E"/>
                </a:solidFill>
                <a:uFillTx/>
                <a:latin typeface="Arial Black"/>
              </a:rPr>
              <a:t>Объем программы:</a:t>
            </a:r>
            <a:r>
              <a:rPr lang="ru-RU" sz="1800" b="0" strike="noStrike" spc="-1">
                <a:solidFill>
                  <a:srgbClr val="0C666E"/>
                </a:solidFill>
                <a:latin typeface="Arial Black"/>
              </a:rPr>
              <a:t> </a:t>
            </a:r>
            <a:r>
              <a:rPr lang="en-US" sz="1800" b="0" strike="noStrike" spc="-1">
                <a:solidFill>
                  <a:srgbClr val="0C666E"/>
                </a:solidFill>
                <a:latin typeface="Arial Black"/>
              </a:rPr>
              <a:t>144 </a:t>
            </a:r>
            <a:r>
              <a:rPr lang="ru-RU" sz="1800" b="0" strike="noStrike" spc="-1">
                <a:solidFill>
                  <a:srgbClr val="0C666E"/>
                </a:solidFill>
                <a:latin typeface="Arial Black"/>
              </a:rPr>
              <a:t>часа</a:t>
            </a: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  <a:p>
            <a:pPr marL="12600" defTabSz="914400">
              <a:lnSpc>
                <a:spcPct val="100000"/>
              </a:lnSpc>
              <a:spcBef>
                <a:spcPts val="99"/>
              </a:spcBef>
            </a:pPr>
            <a:r>
              <a:rPr lang="ru-RU" sz="1800" b="0" u="sng" strike="noStrike" spc="-1">
                <a:solidFill>
                  <a:srgbClr val="0C666E"/>
                </a:solidFill>
                <a:uFillTx/>
                <a:latin typeface="Arial Black"/>
              </a:rPr>
              <a:t>Форма обучения:</a:t>
            </a:r>
            <a:r>
              <a:rPr lang="ru-RU" sz="1800" b="0" strike="noStrike" spc="-1">
                <a:solidFill>
                  <a:srgbClr val="0C666E"/>
                </a:solidFill>
                <a:latin typeface="Arial Black"/>
              </a:rPr>
              <a:t> очно-заочная с применением дистанционных образовательных технологий</a:t>
            </a: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  <a:p>
            <a:pPr defTabSz="914400">
              <a:lnSpc>
                <a:spcPct val="100000"/>
              </a:lnSpc>
            </a:pP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рямоугольник 4"/>
          <p:cNvSpPr/>
          <p:nvPr/>
        </p:nvSpPr>
        <p:spPr>
          <a:xfrm>
            <a:off x="437400" y="354240"/>
            <a:ext cx="8600760" cy="771480"/>
          </a:xfrm>
          <a:prstGeom prst="rect">
            <a:avLst/>
          </a:prstGeom>
          <a:solidFill>
            <a:srgbClr val="258B8B">
              <a:alpha val="99000"/>
            </a:srgbClr>
          </a:solidFill>
          <a:ln w="0">
            <a:noFill/>
          </a:ln>
          <a:effectLst>
            <a:outerShdw blurRad="50760" dist="37674" dir="18900000" algn="b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ru-RU" sz="1800" b="0" strike="noStrike" spc="-1">
              <a:solidFill>
                <a:schemeClr val="lt1"/>
              </a:solidFill>
              <a:latin typeface="Arial Black"/>
            </a:endParaRPr>
          </a:p>
        </p:txBody>
      </p:sp>
      <p:pic>
        <p:nvPicPr>
          <p:cNvPr id="48" name="Рисунок 5"/>
          <p:cNvPicPr/>
          <p:nvPr/>
        </p:nvPicPr>
        <p:blipFill>
          <a:blip r:embed="rId2" cstate="print"/>
          <a:stretch/>
        </p:blipFill>
        <p:spPr>
          <a:xfrm>
            <a:off x="9552600" y="297720"/>
            <a:ext cx="2263680" cy="828000"/>
          </a:xfrm>
          <a:prstGeom prst="rect">
            <a:avLst/>
          </a:prstGeom>
          <a:ln w="0">
            <a:noFill/>
          </a:ln>
          <a:effectLst>
            <a:outerShdw blurRad="50760" dist="38160" algn="l" rotWithShape="0">
              <a:srgbClr val="000000">
                <a:alpha val="40000"/>
              </a:srgbClr>
            </a:outerShdw>
          </a:effectLst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8760" y="533520"/>
            <a:ext cx="8686440" cy="39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2000" b="1" strike="noStrike" spc="-1">
                <a:solidFill>
                  <a:schemeClr val="lt1"/>
                </a:solidFill>
                <a:latin typeface="Times New Roman"/>
              </a:rPr>
              <a:t> </a:t>
            </a:r>
            <a:r>
              <a:rPr lang="ru-RU" sz="2000" b="1" strike="noStrike" spc="-1">
                <a:solidFill>
                  <a:schemeClr val="lt1"/>
                </a:solidFill>
                <a:latin typeface="Times New Roman"/>
              </a:rPr>
              <a:t>О программе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37400" y="1404360"/>
            <a:ext cx="11278440" cy="1761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285840" indent="-285840" defTabSz="914400">
              <a:lnSpc>
                <a:spcPct val="90000"/>
              </a:lnSpc>
              <a:spcBef>
                <a:spcPts val="1001"/>
              </a:spcBef>
              <a:buClr>
                <a:srgbClr val="808080"/>
              </a:buClr>
              <a:buFont typeface="Arial"/>
              <a:buChar char="•"/>
            </a:pPr>
            <a:r>
              <a:rPr lang="en-US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Программа была разработана для </a:t>
            </a:r>
            <a:r>
              <a:rPr lang="ru-RU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предпринимателей </a:t>
            </a:r>
            <a:r>
              <a:rPr lang="en-US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в Индии, заинтересованных в открытии бизнеса в России. </a:t>
            </a:r>
            <a:endParaRPr lang="ru-RU" sz="1700" b="0" strike="noStrike" spc="-1">
              <a:solidFill>
                <a:schemeClr val="dk1"/>
              </a:solidFill>
              <a:latin typeface="Calibri"/>
            </a:endParaRPr>
          </a:p>
          <a:p>
            <a:pPr marL="285840" indent="-285840" defTabSz="914400">
              <a:lnSpc>
                <a:spcPct val="90000"/>
              </a:lnSpc>
              <a:spcBef>
                <a:spcPts val="1001"/>
              </a:spcBef>
              <a:buClr>
                <a:srgbClr val="808080"/>
              </a:buClr>
              <a:buFont typeface="Arial"/>
              <a:buChar char="•"/>
            </a:pPr>
            <a:r>
              <a:rPr lang="en-US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Он содержит всю информацию, которая поможет Вам получить общие знания о России и ее</a:t>
            </a:r>
            <a:r>
              <a:rPr lang="ru-RU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законодательстве </a:t>
            </a:r>
            <a:r>
              <a:rPr lang="en-US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. </a:t>
            </a:r>
            <a:endParaRPr lang="ru-RU" sz="1700" b="0" strike="noStrike" spc="-1">
              <a:solidFill>
                <a:schemeClr val="dk1"/>
              </a:solidFill>
              <a:latin typeface="Calibri"/>
            </a:endParaRPr>
          </a:p>
          <a:p>
            <a:pPr marL="285840" indent="-285840" defTabSz="914400">
              <a:lnSpc>
                <a:spcPct val="90000"/>
              </a:lnSpc>
              <a:spcBef>
                <a:spcPts val="1001"/>
              </a:spcBef>
              <a:buClr>
                <a:srgbClr val="808080"/>
              </a:buClr>
              <a:buFont typeface="Arial"/>
              <a:buChar char="•"/>
            </a:pPr>
            <a:r>
              <a:rPr lang="en-US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Кроме того, мы собрали практический опыт индийских бизнесменов, </a:t>
            </a:r>
            <a:r>
              <a:rPr lang="ru-RU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с успехом </a:t>
            </a:r>
            <a:r>
              <a:rPr lang="en-US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ведущих бизнес в России, и готовы поделиться им. </a:t>
            </a:r>
            <a:endParaRPr lang="ru-RU" sz="1700" b="0" strike="noStrike" spc="-1">
              <a:solidFill>
                <a:schemeClr val="dk1"/>
              </a:solidFill>
              <a:latin typeface="Calibri"/>
            </a:endParaRPr>
          </a:p>
          <a:p>
            <a:pPr marL="285840" indent="-285840" defTabSz="914400">
              <a:lnSpc>
                <a:spcPct val="90000"/>
              </a:lnSpc>
              <a:spcBef>
                <a:spcPts val="1001"/>
              </a:spcBef>
              <a:buClr>
                <a:srgbClr val="808080"/>
              </a:buClr>
              <a:buFont typeface="Arial"/>
              <a:buChar char="•"/>
            </a:pPr>
            <a:r>
              <a:rPr lang="en-US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В рамках этой программы вы</a:t>
            </a:r>
            <a:r>
              <a:rPr lang="ru-RU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 сможете освоить онлайн курс и пройти стажировку в различных регионах России </a:t>
            </a:r>
            <a:r>
              <a:rPr lang="en-US" sz="17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Calibri"/>
              </a:rPr>
              <a:t>.</a:t>
            </a:r>
            <a:endParaRPr lang="ru-RU" sz="1700" b="0" strike="noStrike" spc="-1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ru-RU" sz="1400" b="0" strike="noStrike" spc="-1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51" name="Рисунок 10"/>
          <p:cNvPicPr/>
          <p:nvPr/>
        </p:nvPicPr>
        <p:blipFill>
          <a:blip r:embed="rId3" cstate="print"/>
          <a:stretch/>
        </p:blipFill>
        <p:spPr>
          <a:xfrm>
            <a:off x="608760" y="3159720"/>
            <a:ext cx="11235600" cy="355500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8CF7A43-E074-48B3-B44F-948F23AC278F}" type="slidenum">
              <a:rPr/>
              <a:pPr/>
              <a:t>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Прямоугольник 4"/>
          <p:cNvSpPr/>
          <p:nvPr/>
        </p:nvSpPr>
        <p:spPr>
          <a:xfrm>
            <a:off x="437400" y="354240"/>
            <a:ext cx="8600760" cy="771480"/>
          </a:xfrm>
          <a:prstGeom prst="rect">
            <a:avLst/>
          </a:prstGeom>
          <a:solidFill>
            <a:srgbClr val="258B8B">
              <a:alpha val="99000"/>
            </a:srgbClr>
          </a:solidFill>
          <a:ln w="0">
            <a:noFill/>
          </a:ln>
          <a:effectLst>
            <a:outerShdw blurRad="50760" dist="37674" dir="18900000" algn="b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ru-RU" sz="1800" b="1" strike="noStrike" cap="all" spc="-1">
                <a:solidFill>
                  <a:schemeClr val="lt1"/>
                </a:solidFill>
                <a:latin typeface="Book Antiqua"/>
              </a:rPr>
              <a:t> </a:t>
            </a: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53" name="Рисунок 5"/>
          <p:cNvPicPr/>
          <p:nvPr/>
        </p:nvPicPr>
        <p:blipFill>
          <a:blip r:embed="rId2" cstate="print"/>
          <a:stretch/>
        </p:blipFill>
        <p:spPr>
          <a:xfrm>
            <a:off x="9552600" y="297720"/>
            <a:ext cx="2263680" cy="828000"/>
          </a:xfrm>
          <a:prstGeom prst="rect">
            <a:avLst/>
          </a:prstGeom>
          <a:ln w="0">
            <a:noFill/>
          </a:ln>
          <a:effectLst>
            <a:outerShdw blurRad="50760" dist="38160" algn="l" rotWithShape="0">
              <a:srgbClr val="000000">
                <a:alpha val="40000"/>
              </a:srgbClr>
            </a:outerShdw>
          </a:effectLst>
        </p:spPr>
      </p:pic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8760" y="533520"/>
            <a:ext cx="8686440" cy="39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2000" b="1" strike="noStrike" spc="-1">
                <a:solidFill>
                  <a:schemeClr val="lt1"/>
                </a:solidFill>
                <a:latin typeface="Times New Roman"/>
              </a:rPr>
              <a:t> 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737640" y="1600560"/>
            <a:ext cx="3144600" cy="4755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Программа сочетает в себе  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2 формата обучения: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90000"/>
              </a:lnSpc>
              <a:spcBef>
                <a:spcPts val="1001"/>
              </a:spcBef>
              <a:buClr>
                <a:srgbClr val="80808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Онлайн-курс обучения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1001"/>
              </a:spcBef>
              <a:buClr>
                <a:srgbClr val="80808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Стажировка в Москве</a:t>
            </a:r>
            <a:r>
              <a:rPr lang="ru-RU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, </a:t>
            </a: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Санкт-Петербурге</a:t>
            </a:r>
            <a:r>
              <a:rPr lang="ru-RU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и </a:t>
            </a: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. Ставропольск</a:t>
            </a:r>
            <a:r>
              <a:rPr lang="ru-RU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ом крае 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Заголовок 2"/>
          <p:cNvSpPr/>
          <p:nvPr/>
        </p:nvSpPr>
        <p:spPr>
          <a:xfrm>
            <a:off x="523440" y="433440"/>
            <a:ext cx="8686440" cy="396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defTabSz="914400">
              <a:lnSpc>
                <a:spcPct val="90000"/>
              </a:lnSpc>
            </a:pPr>
            <a:r>
              <a:rPr lang="en-US" sz="2000" b="1" strike="noStrike" spc="-1">
                <a:solidFill>
                  <a:schemeClr val="lt1"/>
                </a:solidFill>
                <a:latin typeface="Times New Roman"/>
              </a:rPr>
              <a:t> </a:t>
            </a:r>
            <a:r>
              <a:rPr lang="ru-RU" sz="2000" b="1" strike="noStrike" spc="-1">
                <a:solidFill>
                  <a:schemeClr val="lt1"/>
                </a:solidFill>
                <a:latin typeface="Times New Roman"/>
              </a:rPr>
              <a:t> Удобный формат обучения </a:t>
            </a: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57" name="Рисунок 9"/>
          <p:cNvPicPr/>
          <p:nvPr/>
        </p:nvPicPr>
        <p:blipFill>
          <a:blip r:embed="rId3" cstate="print"/>
          <a:stretch/>
        </p:blipFill>
        <p:spPr>
          <a:xfrm>
            <a:off x="4751640" y="1301400"/>
            <a:ext cx="6094080" cy="544320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4BB7014-5C1E-41A5-B87E-F19F9DDEB330}" type="slidenum">
              <a:rPr/>
              <a:pPr/>
              <a:t>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Прямоугольник 4"/>
          <p:cNvSpPr/>
          <p:nvPr/>
        </p:nvSpPr>
        <p:spPr>
          <a:xfrm>
            <a:off x="437400" y="354240"/>
            <a:ext cx="8600760" cy="771480"/>
          </a:xfrm>
          <a:prstGeom prst="rect">
            <a:avLst/>
          </a:prstGeom>
          <a:solidFill>
            <a:srgbClr val="258B8B">
              <a:alpha val="99000"/>
            </a:srgbClr>
          </a:solidFill>
          <a:ln w="0">
            <a:noFill/>
          </a:ln>
          <a:effectLst>
            <a:outerShdw blurRad="50760" dist="37674" dir="18900000" algn="b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ru-RU" sz="1800" b="0" strike="noStrike" spc="-1">
              <a:solidFill>
                <a:schemeClr val="lt1"/>
              </a:solidFill>
              <a:latin typeface="Arial Black"/>
            </a:endParaRPr>
          </a:p>
        </p:txBody>
      </p:sp>
      <p:pic>
        <p:nvPicPr>
          <p:cNvPr id="59" name="Рисунок 5"/>
          <p:cNvPicPr/>
          <p:nvPr/>
        </p:nvPicPr>
        <p:blipFill>
          <a:blip r:embed="rId2" cstate="print"/>
          <a:stretch/>
        </p:blipFill>
        <p:spPr>
          <a:xfrm>
            <a:off x="9552600" y="297720"/>
            <a:ext cx="2263680" cy="828000"/>
          </a:xfrm>
          <a:prstGeom prst="rect">
            <a:avLst/>
          </a:prstGeom>
          <a:ln w="0">
            <a:noFill/>
          </a:ln>
          <a:effectLst>
            <a:outerShdw blurRad="50760" dist="38160" algn="l" rotWithShape="0">
              <a:srgbClr val="000000">
                <a:alpha val="40000"/>
              </a:srgbClr>
            </a:outerShdw>
          </a:effectLst>
        </p:spPr>
      </p:pic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8760" y="533520"/>
            <a:ext cx="8686440" cy="39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2000" b="1" strike="noStrike" spc="-1">
                <a:solidFill>
                  <a:schemeClr val="lt1"/>
                </a:solidFill>
                <a:latin typeface="Times New Roman"/>
              </a:rPr>
              <a:t> </a:t>
            </a:r>
            <a:r>
              <a:rPr lang="ru-RU" sz="2000" b="1" strike="noStrike" spc="-1">
                <a:solidFill>
                  <a:schemeClr val="lt1"/>
                </a:solidFill>
                <a:latin typeface="Times New Roman"/>
              </a:rPr>
              <a:t> Спикеры онлайн программы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AutoShape 3"/>
          <p:cNvSpPr/>
          <p:nvPr/>
        </p:nvSpPr>
        <p:spPr>
          <a:xfrm>
            <a:off x="0" y="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AutoShape 4"/>
          <p:cNvSpPr/>
          <p:nvPr/>
        </p:nvSpPr>
        <p:spPr>
          <a:xfrm>
            <a:off x="0" y="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3" name="AutoShape 5"/>
          <p:cNvSpPr/>
          <p:nvPr/>
        </p:nvSpPr>
        <p:spPr>
          <a:xfrm>
            <a:off x="0" y="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4" name="AutoShape 2"/>
          <p:cNvSpPr/>
          <p:nvPr/>
        </p:nvSpPr>
        <p:spPr>
          <a:xfrm>
            <a:off x="155520" y="-648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ru-RU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5" name="TextBox 20"/>
          <p:cNvSpPr/>
          <p:nvPr/>
        </p:nvSpPr>
        <p:spPr>
          <a:xfrm>
            <a:off x="304920" y="1881720"/>
            <a:ext cx="336276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ru-RU" sz="18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Руководители  госструктур </a:t>
            </a:r>
            <a:r>
              <a:rPr lang="en-US" sz="18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Российской Федерации</a:t>
            </a:r>
            <a:r>
              <a:rPr lang="ru-RU" sz="18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и профессора Финансового университета </a:t>
            </a: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6" name="TextBox 21"/>
          <p:cNvSpPr/>
          <p:nvPr/>
        </p:nvSpPr>
        <p:spPr>
          <a:xfrm>
            <a:off x="9077040" y="4184280"/>
            <a:ext cx="2276640" cy="1461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ru-RU" sz="18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Руководители индийских бизнес сообществ и индийские бизнесмены, ведущие бизнес в России</a:t>
            </a: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67" name="Рисунок 22"/>
          <p:cNvPicPr/>
          <p:nvPr/>
        </p:nvPicPr>
        <p:blipFill>
          <a:blip r:embed="rId3" cstate="print"/>
          <a:stretch/>
        </p:blipFill>
        <p:spPr>
          <a:xfrm>
            <a:off x="914400" y="4092840"/>
            <a:ext cx="2935080" cy="2218680"/>
          </a:xfrm>
          <a:prstGeom prst="rect">
            <a:avLst/>
          </a:prstGeom>
          <a:ln w="0">
            <a:noFill/>
          </a:ln>
        </p:spPr>
      </p:pic>
      <p:pic>
        <p:nvPicPr>
          <p:cNvPr id="68" name="Рисунок 23"/>
          <p:cNvPicPr/>
          <p:nvPr/>
        </p:nvPicPr>
        <p:blipFill>
          <a:blip r:embed="rId4" cstate="print"/>
          <a:stretch/>
        </p:blipFill>
        <p:spPr>
          <a:xfrm>
            <a:off x="3849840" y="4092840"/>
            <a:ext cx="4104720" cy="2334960"/>
          </a:xfrm>
          <a:prstGeom prst="rect">
            <a:avLst/>
          </a:prstGeom>
          <a:ln w="0">
            <a:noFill/>
          </a:ln>
        </p:spPr>
      </p:pic>
      <p:pic>
        <p:nvPicPr>
          <p:cNvPr id="69" name="Рисунок 24"/>
          <p:cNvPicPr/>
          <p:nvPr/>
        </p:nvPicPr>
        <p:blipFill>
          <a:blip r:embed="rId5" cstate="print"/>
          <a:stretch/>
        </p:blipFill>
        <p:spPr>
          <a:xfrm>
            <a:off x="3823560" y="1567080"/>
            <a:ext cx="1509480" cy="2260440"/>
          </a:xfrm>
          <a:prstGeom prst="rect">
            <a:avLst/>
          </a:prstGeom>
          <a:ln w="0">
            <a:noFill/>
          </a:ln>
        </p:spPr>
      </p:pic>
      <p:pic>
        <p:nvPicPr>
          <p:cNvPr id="70" name="Рисунок 25"/>
          <p:cNvPicPr/>
          <p:nvPr/>
        </p:nvPicPr>
        <p:blipFill>
          <a:blip r:embed="rId6" cstate="print"/>
          <a:stretch/>
        </p:blipFill>
        <p:spPr>
          <a:xfrm>
            <a:off x="5264640" y="1517400"/>
            <a:ext cx="1407240" cy="2125800"/>
          </a:xfrm>
          <a:prstGeom prst="rect">
            <a:avLst/>
          </a:prstGeom>
          <a:ln w="0">
            <a:noFill/>
          </a:ln>
        </p:spPr>
      </p:pic>
      <p:pic>
        <p:nvPicPr>
          <p:cNvPr id="71" name="Рисунок 26"/>
          <p:cNvPicPr/>
          <p:nvPr/>
        </p:nvPicPr>
        <p:blipFill>
          <a:blip r:embed="rId7" cstate="print"/>
          <a:stretch/>
        </p:blipFill>
        <p:spPr>
          <a:xfrm>
            <a:off x="6672240" y="1508760"/>
            <a:ext cx="5144040" cy="237708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5045DEC-134C-49F6-BFD2-FCE6E277E7DA}" type="slidenum">
              <a:rPr/>
              <a:pPr/>
              <a:t>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Прямоугольник 4"/>
          <p:cNvSpPr/>
          <p:nvPr/>
        </p:nvSpPr>
        <p:spPr>
          <a:xfrm>
            <a:off x="411480" y="354240"/>
            <a:ext cx="8600760" cy="771480"/>
          </a:xfrm>
          <a:prstGeom prst="rect">
            <a:avLst/>
          </a:prstGeom>
          <a:solidFill>
            <a:srgbClr val="258B8B">
              <a:alpha val="99000"/>
            </a:srgbClr>
          </a:solidFill>
          <a:ln w="0">
            <a:noFill/>
          </a:ln>
          <a:effectLst>
            <a:outerShdw blurRad="50760" dist="37674" dir="18900000" algn="b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ru-RU" sz="1800" b="0" strike="noStrike" spc="-1">
              <a:solidFill>
                <a:schemeClr val="lt1"/>
              </a:solidFill>
              <a:latin typeface="Arial Black"/>
            </a:endParaRPr>
          </a:p>
        </p:txBody>
      </p:sp>
      <p:pic>
        <p:nvPicPr>
          <p:cNvPr id="73" name="Рисунок 5"/>
          <p:cNvPicPr/>
          <p:nvPr/>
        </p:nvPicPr>
        <p:blipFill>
          <a:blip r:embed="rId2" cstate="print"/>
          <a:stretch/>
        </p:blipFill>
        <p:spPr>
          <a:xfrm>
            <a:off x="9552600" y="297720"/>
            <a:ext cx="2263680" cy="828000"/>
          </a:xfrm>
          <a:prstGeom prst="rect">
            <a:avLst/>
          </a:prstGeom>
          <a:ln w="0">
            <a:noFill/>
          </a:ln>
          <a:effectLst>
            <a:outerShdw blurRad="50760" dist="38160" algn="l" rotWithShape="0">
              <a:srgbClr val="000000">
                <a:alpha val="40000"/>
              </a:srgbClr>
            </a:outerShdw>
          </a:effectLst>
        </p:spPr>
      </p:pic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8760" y="533520"/>
            <a:ext cx="8686440" cy="39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ru-RU" sz="2000" b="1" strike="noStrike" spc="-1">
                <a:solidFill>
                  <a:schemeClr val="lt1"/>
                </a:solidFill>
                <a:latin typeface="Times New Roman"/>
              </a:rPr>
              <a:t> Личный кабинет слушателя в системе СДО Финуниверситета 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75" name="Рисунок 2"/>
          <p:cNvPicPr/>
          <p:nvPr/>
        </p:nvPicPr>
        <p:blipFill>
          <a:blip r:embed="rId3" cstate="print"/>
          <a:stretch/>
        </p:blipFill>
        <p:spPr>
          <a:xfrm>
            <a:off x="411480" y="1204200"/>
            <a:ext cx="4752360" cy="2673000"/>
          </a:xfrm>
          <a:prstGeom prst="rect">
            <a:avLst/>
          </a:prstGeom>
          <a:ln w="0">
            <a:noFill/>
          </a:ln>
        </p:spPr>
      </p:pic>
      <p:pic>
        <p:nvPicPr>
          <p:cNvPr id="76" name="Рисунок 9"/>
          <p:cNvPicPr/>
          <p:nvPr/>
        </p:nvPicPr>
        <p:blipFill>
          <a:blip r:embed="rId4" cstate="print"/>
          <a:stretch/>
        </p:blipFill>
        <p:spPr>
          <a:xfrm>
            <a:off x="6028200" y="1234800"/>
            <a:ext cx="4898880" cy="2755440"/>
          </a:xfrm>
          <a:prstGeom prst="rect">
            <a:avLst/>
          </a:prstGeom>
          <a:ln w="0">
            <a:noFill/>
          </a:ln>
        </p:spPr>
      </p:pic>
      <p:pic>
        <p:nvPicPr>
          <p:cNvPr id="77" name="Рисунок 10"/>
          <p:cNvPicPr/>
          <p:nvPr/>
        </p:nvPicPr>
        <p:blipFill>
          <a:blip r:embed="rId5" cstate="print"/>
          <a:stretch/>
        </p:blipFill>
        <p:spPr>
          <a:xfrm>
            <a:off x="452520" y="4061160"/>
            <a:ext cx="4772880" cy="2684520"/>
          </a:xfrm>
          <a:prstGeom prst="rect">
            <a:avLst/>
          </a:prstGeom>
          <a:ln w="0">
            <a:noFill/>
          </a:ln>
        </p:spPr>
      </p:pic>
      <p:pic>
        <p:nvPicPr>
          <p:cNvPr id="78" name="Рисунок 12"/>
          <p:cNvPicPr/>
          <p:nvPr/>
        </p:nvPicPr>
        <p:blipFill>
          <a:blip r:embed="rId6" cstate="print"/>
          <a:stretch/>
        </p:blipFill>
        <p:spPr>
          <a:xfrm>
            <a:off x="6028200" y="4061160"/>
            <a:ext cx="4808880" cy="270468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9C9C639-7A44-4B50-BE68-EE3B8649D381}" type="slidenum">
              <a:rPr/>
              <a:pPr/>
              <a:t>5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Прямоугольник 4"/>
          <p:cNvSpPr/>
          <p:nvPr/>
        </p:nvSpPr>
        <p:spPr>
          <a:xfrm>
            <a:off x="437400" y="354240"/>
            <a:ext cx="8600760" cy="771480"/>
          </a:xfrm>
          <a:prstGeom prst="rect">
            <a:avLst/>
          </a:prstGeom>
          <a:solidFill>
            <a:srgbClr val="258B8B">
              <a:alpha val="99000"/>
            </a:srgbClr>
          </a:solidFill>
          <a:ln w="0">
            <a:noFill/>
          </a:ln>
          <a:effectLst>
            <a:outerShdw blurRad="50760" dist="37674" dir="18900000" algn="b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ru-RU" sz="1800" b="1" strike="noStrike" cap="all" spc="-1">
                <a:solidFill>
                  <a:schemeClr val="lt1"/>
                </a:solidFill>
                <a:latin typeface="Book Antiqua"/>
              </a:rPr>
              <a:t> </a:t>
            </a: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80" name="Рисунок 5"/>
          <p:cNvPicPr/>
          <p:nvPr/>
        </p:nvPicPr>
        <p:blipFill>
          <a:blip r:embed="rId2" cstate="print"/>
          <a:stretch/>
        </p:blipFill>
        <p:spPr>
          <a:xfrm>
            <a:off x="9552600" y="297720"/>
            <a:ext cx="2263680" cy="828000"/>
          </a:xfrm>
          <a:prstGeom prst="rect">
            <a:avLst/>
          </a:prstGeom>
          <a:ln w="0">
            <a:noFill/>
          </a:ln>
          <a:effectLst>
            <a:outerShdw blurRad="50760" dist="38160" algn="l" rotWithShape="0">
              <a:srgbClr val="000000">
                <a:alpha val="40000"/>
              </a:srgbClr>
            </a:outerShdw>
          </a:effectLst>
        </p:spPr>
      </p:pic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8760" y="533520"/>
            <a:ext cx="8686440" cy="39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2000" b="1" strike="noStrike" spc="-1">
                <a:solidFill>
                  <a:schemeClr val="lt1"/>
                </a:solidFill>
                <a:latin typeface="Times New Roman"/>
              </a:rPr>
              <a:t> 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737640" y="1600560"/>
            <a:ext cx="3299400" cy="47552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3550"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80808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Программа стажировки включает в себя различные мероприятия в </a:t>
            </a:r>
            <a:r>
              <a:rPr lang="ru-RU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двух крупнейших </a:t>
            </a: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городах России – Москве</a:t>
            </a:r>
            <a:r>
              <a:rPr lang="ru-RU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, </a:t>
            </a: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Санкт-Петербурге</a:t>
            </a:r>
            <a:r>
              <a:rPr lang="ru-RU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и в </a:t>
            </a: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. Ставропольск</a:t>
            </a:r>
            <a:r>
              <a:rPr lang="ru-RU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ом</a:t>
            </a: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кра</a:t>
            </a:r>
            <a:r>
              <a:rPr lang="ru-RU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е</a:t>
            </a: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: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marL="285840" indent="-285840" defTabSz="914400">
              <a:lnSpc>
                <a:spcPct val="90000"/>
              </a:lnSpc>
              <a:spcBef>
                <a:spcPts val="1001"/>
              </a:spcBef>
              <a:buClr>
                <a:srgbClr val="80808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Встречи с официальными лицами российского правительства,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marL="285840" indent="-285840" defTabSz="914400">
              <a:lnSpc>
                <a:spcPct val="90000"/>
              </a:lnSpc>
              <a:spcBef>
                <a:spcPts val="1001"/>
              </a:spcBef>
              <a:buClr>
                <a:srgbClr val="80808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Встречи в делов</a:t>
            </a:r>
            <a:r>
              <a:rPr lang="ru-RU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ых</a:t>
            </a: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сообществ</a:t>
            </a:r>
            <a:r>
              <a:rPr lang="ru-RU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ах</a:t>
            </a: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,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marL="285840" indent="-285840" defTabSz="914400">
              <a:lnSpc>
                <a:spcPct val="90000"/>
              </a:lnSpc>
              <a:spcBef>
                <a:spcPts val="1001"/>
              </a:spcBef>
              <a:buClr>
                <a:srgbClr val="808080"/>
              </a:buClr>
              <a:buFont typeface="Arial"/>
              <a:buChar char="•"/>
            </a:pPr>
            <a:r>
              <a:rPr lang="en-US" sz="20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Культурная программа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</a:pP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3" name="Заголовок 2"/>
          <p:cNvSpPr/>
          <p:nvPr/>
        </p:nvSpPr>
        <p:spPr>
          <a:xfrm>
            <a:off x="523440" y="433440"/>
            <a:ext cx="8686440" cy="396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defTabSz="914400">
              <a:lnSpc>
                <a:spcPct val="90000"/>
              </a:lnSpc>
            </a:pPr>
            <a:r>
              <a:rPr lang="en-US" sz="2000" b="1" strike="noStrike" spc="-1">
                <a:solidFill>
                  <a:schemeClr val="lt1"/>
                </a:solidFill>
                <a:latin typeface="Times New Roman"/>
              </a:rPr>
              <a:t> </a:t>
            </a:r>
            <a:r>
              <a:rPr lang="ru-RU" sz="2000" b="1" strike="noStrike" spc="-1">
                <a:solidFill>
                  <a:schemeClr val="lt1"/>
                </a:solidFill>
                <a:latin typeface="Times New Roman"/>
              </a:rPr>
              <a:t>  Стажировка </a:t>
            </a: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84" name="Рисунок 10"/>
          <p:cNvPicPr/>
          <p:nvPr/>
        </p:nvPicPr>
        <p:blipFill>
          <a:blip r:embed="rId3" cstate="print"/>
          <a:stretch/>
        </p:blipFill>
        <p:spPr>
          <a:xfrm>
            <a:off x="5945040" y="1293840"/>
            <a:ext cx="4959720" cy="2283840"/>
          </a:xfrm>
          <a:prstGeom prst="rect">
            <a:avLst/>
          </a:prstGeom>
          <a:ln w="0">
            <a:noFill/>
          </a:ln>
        </p:spPr>
      </p:pic>
      <p:pic>
        <p:nvPicPr>
          <p:cNvPr id="85" name="Рисунок 11"/>
          <p:cNvPicPr/>
          <p:nvPr/>
        </p:nvPicPr>
        <p:blipFill>
          <a:blip r:embed="rId4" cstate="print"/>
          <a:stretch/>
        </p:blipFill>
        <p:spPr>
          <a:xfrm>
            <a:off x="4374720" y="3566880"/>
            <a:ext cx="4920840" cy="1716120"/>
          </a:xfrm>
          <a:prstGeom prst="rect">
            <a:avLst/>
          </a:prstGeom>
          <a:ln w="0">
            <a:noFill/>
          </a:ln>
        </p:spPr>
      </p:pic>
      <p:pic>
        <p:nvPicPr>
          <p:cNvPr id="86" name="Рисунок 12"/>
          <p:cNvPicPr/>
          <p:nvPr/>
        </p:nvPicPr>
        <p:blipFill>
          <a:blip r:embed="rId5" cstate="print"/>
          <a:stretch/>
        </p:blipFill>
        <p:spPr>
          <a:xfrm>
            <a:off x="6900120" y="5348160"/>
            <a:ext cx="4950000" cy="13726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87809B0-0297-4DC6-BF39-FD8AE6C59971}" type="slidenum">
              <a:rPr/>
              <a:pPr/>
              <a:t>6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Прямоугольник 4"/>
          <p:cNvSpPr/>
          <p:nvPr/>
        </p:nvSpPr>
        <p:spPr>
          <a:xfrm>
            <a:off x="411480" y="354240"/>
            <a:ext cx="8600760" cy="771480"/>
          </a:xfrm>
          <a:prstGeom prst="rect">
            <a:avLst/>
          </a:prstGeom>
          <a:solidFill>
            <a:srgbClr val="258B8B">
              <a:alpha val="99000"/>
            </a:srgbClr>
          </a:solidFill>
          <a:ln w="0">
            <a:noFill/>
          </a:ln>
          <a:effectLst>
            <a:outerShdw blurRad="50760" dist="37674" dir="18900000" algn="b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ru-RU" sz="1800" b="0" strike="noStrike" spc="-1">
              <a:solidFill>
                <a:schemeClr val="lt1"/>
              </a:solidFill>
              <a:latin typeface="Arial Black"/>
            </a:endParaRPr>
          </a:p>
        </p:txBody>
      </p:sp>
      <p:pic>
        <p:nvPicPr>
          <p:cNvPr id="88" name="Рисунок 5"/>
          <p:cNvPicPr/>
          <p:nvPr/>
        </p:nvPicPr>
        <p:blipFill>
          <a:blip r:embed="rId2" cstate="print"/>
          <a:stretch/>
        </p:blipFill>
        <p:spPr>
          <a:xfrm>
            <a:off x="9552600" y="297720"/>
            <a:ext cx="2263680" cy="828000"/>
          </a:xfrm>
          <a:prstGeom prst="rect">
            <a:avLst/>
          </a:prstGeom>
          <a:ln w="0">
            <a:noFill/>
          </a:ln>
          <a:effectLst>
            <a:outerShdw blurRad="50760" dist="38160" algn="l" rotWithShape="0">
              <a:srgbClr val="000000">
                <a:alpha val="40000"/>
              </a:srgbClr>
            </a:outerShdw>
          </a:effectLst>
        </p:spPr>
      </p:pic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8760" y="533520"/>
            <a:ext cx="8686440" cy="39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ru-RU" sz="2000" b="1" strike="noStrike" spc="-1">
                <a:solidFill>
                  <a:schemeClr val="lt1"/>
                </a:solidFill>
                <a:latin typeface="Times New Roman"/>
              </a:rPr>
              <a:t>Проектная команда</a:t>
            </a:r>
            <a:endParaRPr lang="ru-RU" sz="20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0" name="TextBox 14"/>
          <p:cNvSpPr/>
          <p:nvPr/>
        </p:nvSpPr>
        <p:spPr>
          <a:xfrm>
            <a:off x="1153440" y="1484280"/>
            <a:ext cx="9157680" cy="5271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0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</a:t>
            </a:r>
            <a:r>
              <a:rPr lang="en-US" sz="16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- Елена Диденко</a:t>
            </a:r>
            <a:r>
              <a:rPr lang="ru-RU" sz="16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, </a:t>
            </a:r>
            <a:r>
              <a:rPr lang="en-US" sz="16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</a:t>
            </a:r>
            <a:r>
              <a:rPr lang="en-US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Проректор по непрерывному профессиональному развитию </a:t>
            </a:r>
            <a:endParaRPr lang="ru-RU" sz="1600" b="0" strike="noStrike" spc="-1">
              <a:solidFill>
                <a:srgbClr val="000000"/>
              </a:solidFill>
              <a:latin typeface="Open Sans"/>
            </a:endParaRPr>
          </a:p>
          <a:p>
            <a:pPr defTabSz="914400">
              <a:lnSpc>
                <a:spcPct val="100000"/>
              </a:lnSpc>
            </a:pPr>
            <a:r>
              <a:rPr lang="en-US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образование в области финансового менеджментауниверситет</a:t>
            </a:r>
            <a:r>
              <a:rPr lang="ru-RU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, </a:t>
            </a:r>
            <a:r>
              <a:rPr lang="en-US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Электронная почта:</a:t>
            </a:r>
            <a:r>
              <a:rPr lang="en-US" sz="16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  </a:t>
            </a:r>
            <a:r>
              <a:rPr lang="en-US" sz="1600" b="1" u="sng" strike="noStrike" spc="-1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Book Antiqua"/>
                <a:hlinkClick r:id="rId3"/>
              </a:rPr>
              <a:t>EADidenko@fa.ru</a:t>
            </a:r>
            <a:endParaRPr lang="ru-RU" sz="1600" b="0" strike="noStrike" spc="-1">
              <a:solidFill>
                <a:srgbClr val="000000"/>
              </a:solidFill>
              <a:latin typeface="Open Sans"/>
            </a:endParaRPr>
          </a:p>
          <a:p>
            <a:pPr defTabSz="914400">
              <a:lnSpc>
                <a:spcPct val="100000"/>
              </a:lnSpc>
            </a:pPr>
            <a:endParaRPr lang="ru-RU" sz="1600" b="0" strike="noStrike" spc="-1">
              <a:solidFill>
                <a:srgbClr val="000000"/>
              </a:solidFill>
              <a:latin typeface="Open Sans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808080"/>
              </a:buClr>
              <a:buFont typeface="OpenSymbol"/>
              <a:buChar char="-"/>
            </a:pPr>
            <a:r>
              <a:rPr lang="en-US" sz="16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Петр Пономарев, </a:t>
            </a:r>
            <a:r>
              <a:rPr lang="en-US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Директор Центра «Проектный офис для продолжения    Образование», Финансовый университет, e-mail: </a:t>
            </a:r>
            <a:r>
              <a:rPr lang="en-US" sz="16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 </a:t>
            </a:r>
            <a:r>
              <a:rPr lang="en-US" sz="1600" b="1" u="sng" strike="noStrike" spc="-1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Book Antiqua"/>
                <a:hlinkClick r:id="rId4"/>
              </a:rPr>
              <a:t>PMPonomarev@fa.ru</a:t>
            </a:r>
            <a:r>
              <a:rPr lang="en-US" sz="16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 </a:t>
            </a:r>
            <a:endParaRPr lang="ru-RU" sz="1600" b="0" strike="noStrike" spc="-1">
              <a:solidFill>
                <a:srgbClr val="000000"/>
              </a:solidFill>
              <a:latin typeface="Open Sans"/>
            </a:endParaRPr>
          </a:p>
          <a:p>
            <a:pPr defTabSz="914400">
              <a:lnSpc>
                <a:spcPct val="100000"/>
              </a:lnSpc>
            </a:pPr>
            <a:endParaRPr lang="ru-RU" sz="1600" b="0" strike="noStrike" spc="-1">
              <a:solidFill>
                <a:srgbClr val="000000"/>
              </a:solidFill>
              <a:latin typeface="Open Sans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808080"/>
              </a:buClr>
              <a:buFont typeface="OpenSymbol"/>
              <a:buChar char="-"/>
            </a:pPr>
            <a:r>
              <a:rPr lang="en-US" sz="16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Ольга Прокудина</a:t>
            </a:r>
            <a:r>
              <a:rPr lang="ru-RU" sz="16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, </a:t>
            </a:r>
            <a:r>
              <a:rPr lang="en-US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Директор</a:t>
            </a:r>
            <a:r>
              <a:rPr lang="ru-RU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, </a:t>
            </a:r>
            <a:r>
              <a:rPr lang="en-US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Высшая школа </a:t>
            </a:r>
            <a:r>
              <a:rPr lang="ru-RU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менеджмента и технологий </a:t>
            </a:r>
            <a:r>
              <a:rPr lang="en-US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Финансового университета</a:t>
            </a:r>
            <a:r>
              <a:rPr lang="ru-RU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–</a:t>
            </a:r>
            <a:r>
              <a:rPr lang="en-US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Электронная почта: </a:t>
            </a:r>
            <a:r>
              <a:rPr lang="en-US" sz="1600" b="1" u="sng" strike="noStrike" spc="-1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Book Antiqua"/>
                <a:hlinkClick r:id="rId5"/>
              </a:rPr>
              <a:t>OVProkudina@fa.ru</a:t>
            </a:r>
            <a:endParaRPr lang="ru-RU" sz="1600" b="0" strike="noStrike" spc="-1">
              <a:solidFill>
                <a:srgbClr val="000000"/>
              </a:solidFill>
              <a:latin typeface="Open Sans"/>
            </a:endParaRPr>
          </a:p>
          <a:p>
            <a:pPr defTabSz="914400">
              <a:lnSpc>
                <a:spcPct val="100000"/>
              </a:lnSpc>
            </a:pPr>
            <a:r>
              <a:rPr lang="ru-RU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      </a:t>
            </a:r>
            <a:r>
              <a:rPr lang="en-US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WhatsApp +7 916 862 48 99</a:t>
            </a:r>
            <a:endParaRPr lang="ru-RU" sz="1600" b="0" strike="noStrike" spc="-1">
              <a:solidFill>
                <a:srgbClr val="000000"/>
              </a:solidFill>
              <a:latin typeface="Open Sans"/>
            </a:endParaRPr>
          </a:p>
          <a:p>
            <a:pPr defTabSz="914400">
              <a:lnSpc>
                <a:spcPct val="100000"/>
              </a:lnSpc>
            </a:pPr>
            <a:endParaRPr lang="ru-RU" sz="1600" b="0" strike="noStrike" spc="-1">
              <a:solidFill>
                <a:srgbClr val="000000"/>
              </a:solidFill>
              <a:latin typeface="Open Sans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808080"/>
              </a:buClr>
              <a:buFont typeface="OpenSymbol"/>
              <a:buChar char="-"/>
            </a:pPr>
            <a:r>
              <a:rPr lang="en-US" sz="16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Екатерина Семенушкова</a:t>
            </a:r>
            <a:r>
              <a:rPr lang="ru-RU" sz="16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, </a:t>
            </a:r>
            <a:r>
              <a:rPr lang="en-US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представитель в Индии</a:t>
            </a:r>
            <a:r>
              <a:rPr lang="ru-RU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, </a:t>
            </a:r>
            <a:r>
              <a:rPr lang="en-US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WhatsApp</a:t>
            </a:r>
            <a:r>
              <a:rPr lang="ru-RU" sz="1600" b="0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  +7 927 972-07-09</a:t>
            </a:r>
            <a:endParaRPr lang="ru-RU" sz="1600" b="0" strike="noStrike" spc="-1">
              <a:solidFill>
                <a:srgbClr val="000000"/>
              </a:solidFill>
              <a:latin typeface="Open Sans"/>
            </a:endParaRPr>
          </a:p>
          <a:p>
            <a:pPr defTabSz="914400">
              <a:lnSpc>
                <a:spcPct val="100000"/>
              </a:lnSpc>
            </a:pP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</a:pP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</a:pPr>
            <a:r>
              <a:rPr lang="en-US" sz="2000" b="1" u="sng" strike="noStrike" spc="-1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Book Antiqua"/>
                <a:hlinkClick r:id="rId6"/>
              </a:rPr>
              <a:t>VSMT@fa.ru</a:t>
            </a: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</a:pP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</a:pPr>
            <a:r>
              <a:rPr lang="en-US" sz="2000" b="1" strike="noStrike" spc="-1">
                <a:solidFill>
                  <a:schemeClr val="dk1">
                    <a:lumMod val="50000"/>
                    <a:lumOff val="50000"/>
                  </a:schemeClr>
                </a:solidFill>
                <a:latin typeface="Book Antiqua"/>
              </a:rPr>
              <a:t>Веб-страница</a:t>
            </a: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</a:pPr>
            <a:r>
              <a:rPr lang="en-US" sz="2000" b="1" u="sng" strike="noStrike" spc="-1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Book Antiqua"/>
                <a:hlinkClick r:id="rId7"/>
              </a:rPr>
              <a:t>https</a:t>
            </a:r>
            <a:r>
              <a:rPr lang="en-US" sz="2000" b="1" u="sng" strike="noStrike" spc="-1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Book Antiqua"/>
                <a:hlinkClick r:id="rId7"/>
              </a:rPr>
              <a:t>://</a:t>
            </a:r>
            <a:r>
              <a:rPr lang="en-US" sz="2000" b="1" u="sng" strike="noStrike" spc="-1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Book Antiqua"/>
                <a:hlinkClick r:id="rId7"/>
              </a:rPr>
              <a:t>vssm.fa.ru/doing_business_in_russia</a:t>
            </a: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</a:pP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  <a:p>
            <a:pPr defTabSz="914400">
              <a:lnSpc>
                <a:spcPct val="100000"/>
              </a:lnSpc>
            </a:pP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4835BFB-A199-4197-AA83-C370D739715D}" type="slidenum">
              <a:rPr/>
              <a:pPr/>
              <a:t>7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3843</TotalTime>
  <Words>240</Words>
  <Application>Microsoft Office PowerPoint</Application>
  <PresentationFormat>Произвольный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 О программе</vt:lpstr>
      <vt:lpstr> </vt:lpstr>
      <vt:lpstr>  Спикеры онлайн программы</vt:lpstr>
      <vt:lpstr> Личный кабинет слушателя в системе СДО Финуниверситета </vt:lpstr>
      <vt:lpstr> </vt:lpstr>
      <vt:lpstr>Проектная команда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UNIVERSITY</dc:title>
  <dc:creator>Москалев Максим</dc:creator>
  <cp:lastModifiedBy>Econ</cp:lastModifiedBy>
  <cp:revision>447</cp:revision>
  <cp:lastPrinted>2024-02-05T06:52:13Z</cp:lastPrinted>
  <dcterms:created xsi:type="dcterms:W3CDTF">2023-02-17T09:24:17Z</dcterms:created>
  <dcterms:modified xsi:type="dcterms:W3CDTF">2024-05-02T08:47:49Z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i4>7</vt:i4>
  </property>
</Properties>
</file>