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1.xml" ContentType="application/vnd.openxmlformats-officedocument.drawingml.chart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theme/themeOverride7.xml" ContentType="application/vnd.openxmlformats-officedocument.themeOverride+xml"/>
  <Override PartName="/ppt/charts/chart13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281" r:id="rId2"/>
    <p:sldId id="305" r:id="rId3"/>
    <p:sldId id="282" r:id="rId4"/>
    <p:sldId id="352" r:id="rId5"/>
    <p:sldId id="354" r:id="rId6"/>
    <p:sldId id="355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07" r:id="rId15"/>
    <p:sldId id="308" r:id="rId16"/>
    <p:sldId id="309" r:id="rId17"/>
    <p:sldId id="310" r:id="rId18"/>
    <p:sldId id="311" r:id="rId19"/>
    <p:sldId id="312" r:id="rId20"/>
    <p:sldId id="283" r:id="rId21"/>
    <p:sldId id="284" r:id="rId22"/>
    <p:sldId id="285" r:id="rId23"/>
    <p:sldId id="366" r:id="rId24"/>
    <p:sldId id="287" r:id="rId25"/>
    <p:sldId id="288" r:id="rId26"/>
    <p:sldId id="289" r:id="rId27"/>
    <p:sldId id="364" r:id="rId28"/>
    <p:sldId id="337" r:id="rId29"/>
    <p:sldId id="290" r:id="rId30"/>
    <p:sldId id="338" r:id="rId31"/>
    <p:sldId id="367" r:id="rId32"/>
    <p:sldId id="336" r:id="rId33"/>
    <p:sldId id="292" r:id="rId34"/>
    <p:sldId id="293" r:id="rId35"/>
    <p:sldId id="339" r:id="rId36"/>
    <p:sldId id="294" r:id="rId37"/>
    <p:sldId id="340" r:id="rId38"/>
    <p:sldId id="295" r:id="rId39"/>
    <p:sldId id="296" r:id="rId40"/>
    <p:sldId id="298" r:id="rId41"/>
    <p:sldId id="297" r:id="rId42"/>
    <p:sldId id="313" r:id="rId43"/>
    <p:sldId id="299" r:id="rId44"/>
    <p:sldId id="314" r:id="rId45"/>
    <p:sldId id="315" r:id="rId46"/>
    <p:sldId id="334" r:id="rId47"/>
    <p:sldId id="351" r:id="rId48"/>
    <p:sldId id="301" r:id="rId49"/>
    <p:sldId id="306" r:id="rId50"/>
    <p:sldId id="343" r:id="rId51"/>
    <p:sldId id="342" r:id="rId52"/>
    <p:sldId id="341" r:id="rId53"/>
    <p:sldId id="347" r:id="rId54"/>
    <p:sldId id="348" r:id="rId55"/>
    <p:sldId id="345" r:id="rId56"/>
    <p:sldId id="304" r:id="rId57"/>
    <p:sldId id="335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85;&#1077;&#1085;&#1072;&#1083;&#1086;&#1075;&#1086;&#1074;&#1099;&#1093;%20&#1076;&#1086;&#1093;&#1086;&#1076;&#1086;&#1074;.xlsx" TargetMode="External"/><Relationship Id="rId2" Type="http://schemas.openxmlformats.org/officeDocument/2006/relationships/image" Target="../media/image17.jpe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73;&#1077;&#1079;&#1074;&#1086;&#1079;&#1084;&#1077;&#1079;&#1076;&#1085;&#1099;&#1093;.xlsx" TargetMode="External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&#1057;&#1090;&#1088;&#1091;&#1082;&#1090;&#1091;&#1088;&#1072;%20&#1073;&#1077;&#1079;&#1074;&#1086;&#1079;&#1084;&#1077;&#1079;&#1076;&#1085;&#1099;&#1093;.xlsx" TargetMode="External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Hp\Dohod5\2019\&#1041;&#1102;&#1076;&#1078;&#1077;&#1090;%20&#1076;&#1083;&#1103;%20&#1075;&#1088;&#1072;&#1078;&#1076;&#1072;&#1085;%20&#1076;&#1086;&#1093;&#1086;&#1076;&#1099;%20&#1086;&#1082;&#1088;&#1091;&#1075;%202020-2022\2.&#1056;&#1077;&#1081;&#1090;&#1080;&#1085;&#1075;%20&#1086;&#1090;&#1088;&#1072;&#1089;&#1083;&#1077;&#1081;%20&#1101;&#1082;&#1086;&#1085;&#1086;&#1084;&#1080;&#1095;&#1077;&#1089;&#1082;&#1086;&#1081;%20&#1076;&#1077;&#1103;&#1090;&#1077;&#1083;&#1100;&#1085;&#1086;&#1089;&#1090;&#1080;%20&#1074;%20&#1076;&#1086;&#1093;&#1086;&#1076;&#1072;&#1093;%20&#1073;&#1102;&#1076;&#1078;&#1077;&#1090;&#1072;%20&#1052;&#1080;&#1085;&#1077;&#1088;&#1072;&#1083;&#1086;&#1074;&#1086;&#1076;&#1089;&#1082;&#1086;&#1075;&#1086;%20&#1075;&#1086;&#1088;&#1086;&#1076;&#1089;&#1082;&#1086;&#1075;&#1086;%20&#1086;&#1082;&#1088;&#1091;&#1075;&#1072;.xls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43-4267-ABDC-122BC4C61B4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43-4267-ABDC-122BC4C61B46}"/>
              </c:ext>
            </c:extLst>
          </c:dPt>
          <c:dPt>
            <c:idx val="2"/>
            <c:bubble3D val="0"/>
            <c:explosion val="1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543-4267-ABDC-122BC4C61B46}"/>
              </c:ext>
            </c:extLst>
          </c:dPt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4494.1000000000004</c:v>
                </c:pt>
                <c:pt idx="2" formatCode="#,##0.0">
                  <c:v>4494.1000000000004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543-4267-ABDC-122BC4C6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9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98F-453B-A6C2-2215F0B1AF6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98F-453B-A6C2-2215F0B1AF6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98F-453B-A6C2-2215F0B1AF6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98F-453B-A6C2-2215F0B1AF6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98F-453B-A6C2-2215F0B1AF6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98F-453B-A6C2-2215F0B1AF6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898F-453B-A6C2-2215F0B1AF6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898F-453B-A6C2-2215F0B1AF6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898F-453B-A6C2-2215F0B1AF6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898F-453B-A6C2-2215F0B1AF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Лист1!$A$5:$A$14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Лист1!$B$5:$B$14</c:f>
              <c:numCache>
                <c:formatCode>#,##0.00;[Red]\-#,##0.00;0.00</c:formatCode>
                <c:ptCount val="10"/>
                <c:pt idx="0">
                  <c:v>419006340.44999999</c:v>
                </c:pt>
                <c:pt idx="1">
                  <c:v>2854553.47</c:v>
                </c:pt>
                <c:pt idx="2">
                  <c:v>38380236.939999998</c:v>
                </c:pt>
                <c:pt idx="3">
                  <c:v>700674342.10000002</c:v>
                </c:pt>
                <c:pt idx="4">
                  <c:v>430554317.70999998</c:v>
                </c:pt>
                <c:pt idx="5">
                  <c:v>2371441834.3800001</c:v>
                </c:pt>
                <c:pt idx="6">
                  <c:v>189151186.50999999</c:v>
                </c:pt>
                <c:pt idx="7">
                  <c:v>727190055.24000001</c:v>
                </c:pt>
                <c:pt idx="8">
                  <c:v>61150226.350000001</c:v>
                </c:pt>
                <c:pt idx="9">
                  <c:v>287616.2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98F-453B-A6C2-2215F0B1AF67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898F-453B-A6C2-2215F0B1AF6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898F-453B-A6C2-2215F0B1AF6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898F-453B-A6C2-2215F0B1AF6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898F-453B-A6C2-2215F0B1AF6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E-898F-453B-A6C2-2215F0B1AF6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0-898F-453B-A6C2-2215F0B1AF6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2-898F-453B-A6C2-2215F0B1AF6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4-898F-453B-A6C2-2215F0B1AF6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6-898F-453B-A6C2-2215F0B1AF6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898F-453B-A6C2-2215F0B1AF67}"/>
              </c:ext>
            </c:extLst>
          </c:dPt>
          <c:cat>
            <c:strRef>
              <c:f>Лист1!$A$5:$A$14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Лист1!$C$5:$C$14</c:f>
              <c:numCache>
                <c:formatCode>#,##0.00;[Red]\-#,##0.00;0.00</c:formatCode>
                <c:ptCount val="10"/>
                <c:pt idx="0">
                  <c:v>411676209.97000003</c:v>
                </c:pt>
                <c:pt idx="1">
                  <c:v>2854553.47</c:v>
                </c:pt>
                <c:pt idx="2">
                  <c:v>36501055.420000002</c:v>
                </c:pt>
                <c:pt idx="3">
                  <c:v>574637054.88999999</c:v>
                </c:pt>
                <c:pt idx="4">
                  <c:v>408517774.88</c:v>
                </c:pt>
                <c:pt idx="5">
                  <c:v>2332105978.0599999</c:v>
                </c:pt>
                <c:pt idx="6">
                  <c:v>188680350.41</c:v>
                </c:pt>
                <c:pt idx="7">
                  <c:v>715274414.13</c:v>
                </c:pt>
                <c:pt idx="8">
                  <c:v>54366217.100000001</c:v>
                </c:pt>
                <c:pt idx="9">
                  <c:v>287616.2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898F-453B-A6C2-2215F0B1AF67}"/>
            </c:ext>
          </c:extLst>
        </c:ser>
        <c:ser>
          <c:idx val="2"/>
          <c:order val="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B-898F-453B-A6C2-2215F0B1AF6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D-898F-453B-A6C2-2215F0B1AF6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F-898F-453B-A6C2-2215F0B1AF6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1-898F-453B-A6C2-2215F0B1AF6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3-898F-453B-A6C2-2215F0B1AF6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5-898F-453B-A6C2-2215F0B1AF6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7-898F-453B-A6C2-2215F0B1AF6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9-898F-453B-A6C2-2215F0B1AF6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B-898F-453B-A6C2-2215F0B1AF6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D-898F-453B-A6C2-2215F0B1AF67}"/>
              </c:ext>
            </c:extLst>
          </c:dPt>
          <c:cat>
            <c:strRef>
              <c:f>Лист1!$A$5:$A$14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Лист1!$D$5:$D$14</c:f>
              <c:numCache>
                <c:formatCode>#,##0.00</c:formatCode>
                <c:ptCount val="10"/>
                <c:pt idx="0">
                  <c:v>98.250591990534645</c:v>
                </c:pt>
                <c:pt idx="1">
                  <c:v>99.999999999999986</c:v>
                </c:pt>
                <c:pt idx="2">
                  <c:v>95.103778220708406</c:v>
                </c:pt>
                <c:pt idx="3">
                  <c:v>82.012001919143771</c:v>
                </c:pt>
                <c:pt idx="4">
                  <c:v>94.881820498931177</c:v>
                </c:pt>
                <c:pt idx="5">
                  <c:v>98.341268347815742</c:v>
                </c:pt>
                <c:pt idx="6">
                  <c:v>99.751079489012298</c:v>
                </c:pt>
                <c:pt idx="7">
                  <c:v>98.361413082572014</c:v>
                </c:pt>
                <c:pt idx="8">
                  <c:v>88.90599486718007</c:v>
                </c:pt>
                <c:pt idx="9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E-898F-453B-A6C2-2215F0B1AF67}"/>
            </c:ext>
          </c:extLst>
        </c:ser>
        <c:ser>
          <c:idx val="3"/>
          <c:order val="3"/>
          <c:tx>
            <c:v>%</c:v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0-898F-453B-A6C2-2215F0B1AF67}"/>
              </c:ext>
            </c:extLst>
          </c:dPt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41-898F-453B-A6C2-2215F0B1AF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9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Лист1!$C$3:$J$3</c:f>
              <c:strCache>
                <c:ptCount val="8"/>
                <c:pt idx="0">
                  <c:v>на 01.01.2020</c:v>
                </c:pt>
                <c:pt idx="1">
                  <c:v>на 01.01.2021</c:v>
                </c:pt>
                <c:pt idx="2">
                  <c:v>на 31.12.2022</c:v>
                </c:pt>
                <c:pt idx="3">
                  <c:v>на 01.01.2022</c:v>
                </c:pt>
                <c:pt idx="4">
                  <c:v>01.01.2023</c:v>
                </c:pt>
                <c:pt idx="5">
                  <c:v>01.01.2024</c:v>
                </c:pt>
                <c:pt idx="6">
                  <c:v>01.01.2025</c:v>
                </c:pt>
                <c:pt idx="7">
                  <c:v>01.01.2026</c:v>
                </c:pt>
              </c:strCache>
            </c:strRef>
          </c:cat>
          <c:val>
            <c:numRef>
              <c:f>Лист1!$C$4:$J$4</c:f>
              <c:numCache>
                <c:formatCode>#,##0.00</c:formatCode>
                <c:ptCount val="8"/>
                <c:pt idx="0">
                  <c:v>154732.481</c:v>
                </c:pt>
                <c:pt idx="1">
                  <c:v>166000</c:v>
                </c:pt>
                <c:pt idx="2">
                  <c:v>202616.22</c:v>
                </c:pt>
                <c:pt idx="3">
                  <c:v>287616.2</c:v>
                </c:pt>
                <c:pt idx="4">
                  <c:v>367616.2</c:v>
                </c:pt>
                <c:pt idx="5">
                  <c:v>287616.223</c:v>
                </c:pt>
                <c:pt idx="6">
                  <c:v>191744.223</c:v>
                </c:pt>
                <c:pt idx="7">
                  <c:v>95872.222999999998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4C-4D10-BF49-C89E719AC7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507776"/>
        <c:axId val="158509312"/>
      </c:barChart>
      <c:catAx>
        <c:axId val="158507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58509312"/>
        <c:crosses val="autoZero"/>
        <c:auto val="1"/>
        <c:lblAlgn val="ctr"/>
        <c:lblOffset val="100"/>
        <c:noMultiLvlLbl val="0"/>
      </c:catAx>
      <c:valAx>
        <c:axId val="15850931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1585077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0489741097639927E-2"/>
          <c:y val="5.1400554097404488E-2"/>
          <c:w val="0.83186659065677993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'Лист1 (2)'!$C$3:$H$3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'Лист1 (2)'!$C$4:$H$4</c:f>
              <c:numCache>
                <c:formatCode>#,##0.00</c:formatCode>
                <c:ptCount val="6"/>
                <c:pt idx="0">
                  <c:v>13950.53</c:v>
                </c:pt>
                <c:pt idx="1">
                  <c:v>11163.98</c:v>
                </c:pt>
                <c:pt idx="2">
                  <c:v>15768.77</c:v>
                </c:pt>
                <c:pt idx="3">
                  <c:v>16875.88</c:v>
                </c:pt>
                <c:pt idx="4">
                  <c:v>1639.69</c:v>
                </c:pt>
                <c:pt idx="5">
                  <c:v>287.60000000000002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58-462B-886F-FEB48405C8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898816"/>
        <c:axId val="158900608"/>
      </c:barChart>
      <c:catAx>
        <c:axId val="15889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8900608"/>
        <c:crosses val="autoZero"/>
        <c:auto val="1"/>
        <c:lblAlgn val="ctr"/>
        <c:lblOffset val="100"/>
        <c:noMultiLvlLbl val="0"/>
      </c:catAx>
      <c:valAx>
        <c:axId val="158900608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1588988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програм!$C$6:$C$16</c:f>
            </c:numRef>
          </c:val>
          <c:extLst>
            <c:ext xmlns:c16="http://schemas.microsoft.com/office/drawing/2014/chart" uri="{C3380CC4-5D6E-409C-BE32-E72D297353CC}">
              <c16:uniqueId val="{00000000-AF39-4FDA-A648-43D5FAE2DDC1}"/>
            </c:ext>
          </c:extLst>
        </c:ser>
        <c:ser>
          <c:idx val="1"/>
          <c:order val="1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програм!$D$6:$D$16</c:f>
            </c:numRef>
          </c:val>
          <c:extLst>
            <c:ext xmlns:c16="http://schemas.microsoft.com/office/drawing/2014/chart" uri="{C3380CC4-5D6E-409C-BE32-E72D297353CC}">
              <c16:uniqueId val="{00000001-AF39-4FDA-A648-43D5FAE2DDC1}"/>
            </c:ext>
          </c:extLst>
        </c:ser>
        <c:ser>
          <c:idx val="2"/>
          <c:order val="2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2-AF39-4FDA-A648-43D5FAE2DDC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AF39-4FDA-A648-43D5FAE2DDC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AF39-4FDA-A648-43D5FAE2DDC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AF39-4FDA-A648-43D5FAE2DDC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AF39-4FDA-A648-43D5FAE2DDC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7-AF39-4FDA-A648-43D5FAE2DDC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8-AF39-4FDA-A648-43D5FAE2DDC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9-AF39-4FDA-A648-43D5FAE2DDC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A-AF39-4FDA-A648-43D5FAE2DDC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B-AF39-4FDA-A648-43D5FAE2DDC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C-AF39-4FDA-A648-43D5FAE2DDC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39-4FDA-A648-43D5FAE2DDC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39-4FDA-A648-43D5FAE2DDC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39-4FDA-A648-43D5FAE2DDC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39-4FDA-A648-43D5FAE2DD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 smtClean="0"/>
                      <a:t>45,94%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F39-4FDA-A648-43D5FAE2DDC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5%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F39-4FDA-A648-43D5FAE2DDC1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F39-4FDA-A648-43D5FAE2DDC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22,14%</a:t>
                    </a:r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F39-4FDA-A648-43D5FAE2DDC1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F39-4FDA-A648-43D5FAE2DDC1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F39-4FDA-A648-43D5FAE2DDC1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F39-4FDA-A648-43D5FAE2DD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програм!$E$6:$E$16</c:f>
              <c:numCache>
                <c:formatCode>#,##0.00;[Red]\-#,##0.00;0.00</c:formatCode>
                <c:ptCount val="11"/>
                <c:pt idx="0">
                  <c:v>57262</c:v>
                </c:pt>
                <c:pt idx="1">
                  <c:v>36460</c:v>
                </c:pt>
                <c:pt idx="2">
                  <c:v>5987</c:v>
                </c:pt>
                <c:pt idx="3">
                  <c:v>137263</c:v>
                </c:pt>
                <c:pt idx="4">
                  <c:v>1195568</c:v>
                </c:pt>
                <c:pt idx="5">
                  <c:v>124641</c:v>
                </c:pt>
                <c:pt idx="6">
                  <c:v>10112</c:v>
                </c:pt>
                <c:pt idx="7">
                  <c:v>668817</c:v>
                </c:pt>
                <c:pt idx="8">
                  <c:v>16758</c:v>
                </c:pt>
                <c:pt idx="9">
                  <c:v>13172</c:v>
                </c:pt>
                <c:pt idx="10">
                  <c:v>2710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F39-4FDA-A648-43D5FAE2DD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870691163604544"/>
          <c:y val="2.7180984399421994E-2"/>
          <c:w val="0.3329597550306212"/>
          <c:h val="0.97281901560057804"/>
        </c:manualLayout>
      </c:layout>
      <c:overlay val="0"/>
      <c:txPr>
        <a:bodyPr/>
        <a:lstStyle/>
        <a:p>
          <a:pPr>
            <a:defRPr sz="1400" b="1" baseline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104565681264432"/>
          <c:y val="4.2997173430244298E-2"/>
          <c:w val="0.79857713118642193"/>
          <c:h val="0.72066659936738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Лист1!$B$1:$C$1</c:f>
              <c:strCache>
                <c:ptCount val="1"/>
                <c:pt idx="0">
                  <c:v>Доходы Расходы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82007943281089E-2"/>
                  <c:y val="1.085710426496121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587-49AB-AD96-72AF48E0BE07}"/>
                </c:ext>
              </c:extLst>
            </c:dLbl>
            <c:dLbl>
              <c:idx val="1"/>
              <c:layout>
                <c:manualLayout>
                  <c:x val="-2.7640158865621763E-2"/>
                  <c:y val="1.62856563974418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587-49AB-AD96-72AF48E0BE07}"/>
                </c:ext>
              </c:extLst>
            </c:dLbl>
            <c:dLbl>
              <c:idx val="2"/>
              <c:layout>
                <c:manualLayout>
                  <c:x val="-2.0730119149216322E-2"/>
                  <c:y val="1.62856563974418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587-49AB-AD96-72AF48E0BE07}"/>
                </c:ext>
              </c:extLst>
            </c:dLbl>
            <c:dLbl>
              <c:idx val="3"/>
              <c:layout>
                <c:manualLayout>
                  <c:x val="-1.3820079432810882E-2"/>
                  <c:y val="1.62856563974418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87-49AB-AD96-72AF48E0BE07}"/>
                </c:ext>
              </c:extLst>
            </c:dLbl>
            <c:dLbl>
              <c:idx val="4"/>
              <c:layout>
                <c:manualLayout>
                  <c:x val="-2.8786518666183782E-2"/>
                  <c:y val="2.310047782488746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587-49AB-AD96-72AF48E0BE07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4800.7</c:v>
                </c:pt>
                <c:pt idx="1">
                  <c:v>4447.3999999999996</c:v>
                </c:pt>
                <c:pt idx="2">
                  <c:v>5018.3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587-49AB-AD96-72AF48E0BE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BBB59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432396374649982E-2"/>
                  <c:y val="8.89359983848172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587-49AB-AD96-72AF48E0BE07}"/>
                </c:ext>
              </c:extLst>
            </c:dLbl>
            <c:dLbl>
              <c:idx val="1"/>
              <c:layout>
                <c:manualLayout>
                  <c:x val="-3.4550198582027204E-3"/>
                  <c:y val="-5.428552132480608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587-49AB-AD96-72AF48E0BE07}"/>
                </c:ext>
              </c:extLst>
            </c:dLbl>
            <c:dLbl>
              <c:idx val="2"/>
              <c:layout>
                <c:manualLayout>
                  <c:x val="-1.0365059574608161E-2"/>
                  <c:y val="1.628565639744177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587-49AB-AD96-72AF48E0BE07}"/>
                </c:ext>
              </c:extLst>
            </c:dLbl>
            <c:dLbl>
              <c:idx val="3"/>
              <c:layout>
                <c:manualLayout>
                  <c:x val="3.4550198582025938E-3"/>
                  <c:y val="5.428552132480608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87-49AB-AD96-72AF48E0BE07}"/>
                </c:ext>
              </c:extLst>
            </c:dLbl>
            <c:dLbl>
              <c:idx val="4"/>
              <c:layout>
                <c:manualLayout>
                  <c:x val="3.4550198582025938E-3"/>
                  <c:y val="1.0857104264961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587-49AB-AD96-72AF48E0BE07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4757.3</c:v>
                </c:pt>
                <c:pt idx="1">
                  <c:v>4496.7</c:v>
                </c:pt>
                <c:pt idx="2">
                  <c:v>4724.8999999999996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587-49AB-AD96-72AF48E0B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127157376"/>
        <c:axId val="127158912"/>
      </c:barChart>
      <c:catAx>
        <c:axId val="1271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7158912"/>
        <c:crosses val="autoZero"/>
        <c:auto val="1"/>
        <c:lblAlgn val="ctr"/>
        <c:lblOffset val="100"/>
        <c:noMultiLvlLbl val="0"/>
      </c:catAx>
      <c:valAx>
        <c:axId val="127158912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2715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6910442348640889"/>
          <c:y val="0.84370126068339479"/>
          <c:w val="0.45435524296543001"/>
          <c:h val="0.111089548883043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4800684.38</c:v>
                </c:pt>
                <c:pt idx="1">
                  <c:v>5018327.9000000004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D4-415D-9A91-0A52286940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4757306.87</c:v>
                </c:pt>
                <c:pt idx="1">
                  <c:v>4724901.22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D4-415D-9A91-0A52286940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 профицит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43377.51</c:v>
                </c:pt>
                <c:pt idx="1">
                  <c:v>293426.68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D4-415D-9A91-0A5228694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458816"/>
        <c:axId val="33464704"/>
        <c:axId val="0"/>
      </c:bar3DChart>
      <c:catAx>
        <c:axId val="33458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3464704"/>
        <c:crosses val="autoZero"/>
        <c:auto val="1"/>
        <c:lblAlgn val="ctr"/>
        <c:lblOffset val="100"/>
        <c:noMultiLvlLbl val="0"/>
      </c:catAx>
      <c:valAx>
        <c:axId val="334647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345881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b="1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/>
      <c:overlay val="0"/>
      <c:spPr>
        <a:ln>
          <a:solidFill>
            <a:schemeClr val="bg2">
              <a:lumMod val="50000"/>
            </a:schemeClr>
          </a:solidFill>
        </a:ln>
      </c:spPr>
      <c:txPr>
        <a:bodyPr/>
        <a:lstStyle/>
        <a:p>
          <a:pPr>
            <a:defRPr b="1" baseline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1217347831521"/>
          <c:y val="7.3799212598425201E-2"/>
          <c:w val="0.68261629796275469"/>
          <c:h val="0.7425077196232824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 w="28575" cap="rnd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accent6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2459843.27</c:v>
                </c:pt>
                <c:pt idx="1">
                  <c:v>3138144.73</c:v>
                </c:pt>
                <c:pt idx="2">
                  <c:v>2983817.76</c:v>
                </c:pt>
                <c:pt idx="3">
                  <c:v>4035640.4</c:v>
                </c:pt>
                <c:pt idx="4">
                  <c:v>4494135.07</c:v>
                </c:pt>
                <c:pt idx="5">
                  <c:v>4800684.38</c:v>
                </c:pt>
                <c:pt idx="6">
                  <c:v>5018327.9000000004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A6-44B0-A7E9-53C2AEF9679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accent5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2570761.59</c:v>
                </c:pt>
                <c:pt idx="1">
                  <c:v>2878370.82</c:v>
                </c:pt>
                <c:pt idx="2">
                  <c:v>3173161.81</c:v>
                </c:pt>
                <c:pt idx="3">
                  <c:v>4056692.78</c:v>
                </c:pt>
                <c:pt idx="4">
                  <c:v>4588216.21</c:v>
                </c:pt>
                <c:pt idx="5">
                  <c:v>4757306.87</c:v>
                </c:pt>
                <c:pt idx="6">
                  <c:v>4724901.22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A6-44B0-A7E9-53C2AEF96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359232"/>
        <c:axId val="33428608"/>
      </c:lineChart>
      <c:catAx>
        <c:axId val="129359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428608"/>
        <c:crosses val="autoZero"/>
        <c:auto val="1"/>
        <c:lblAlgn val="ctr"/>
        <c:lblOffset val="100"/>
        <c:noMultiLvlLbl val="0"/>
      </c:catAx>
      <c:valAx>
        <c:axId val="33428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935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715073115860516"/>
          <c:y val="0.23083873706963101"/>
          <c:w val="0.17126196725409323"/>
          <c:h val="0.410871545468581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314085739282591E-2"/>
          <c:y val="0"/>
          <c:w val="0.60809872450154256"/>
          <c:h val="1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2700" h="0"/>
            </a:sp3d>
          </c:spPr>
          <c:explosion val="5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F6-4621-BB6F-9671AE39BDF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F6-4621-BB6F-9671AE39BDF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F6-4621-BB6F-9671AE39BDF4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EF6-4621-BB6F-9671AE39BDF4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EF6-4621-BB6F-9671AE39BDF4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EF6-4621-BB6F-9671AE39BDF4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EF6-4621-BB6F-9671AE39BDF4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EF6-4621-BB6F-9671AE39BDF4}"/>
              </c:ext>
            </c:extLst>
          </c:dPt>
          <c:dLbls>
            <c:spPr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Лист1!$A$5:$A$13</c:f>
              <c:strCache>
                <c:ptCount val="9"/>
                <c:pt idx="0">
                  <c:v>Налог на доходы физических лиц</c:v>
                </c:pt>
                <c:pt idx="1">
                  <c:v>Акцизы на ГСМ</c:v>
                </c:pt>
                <c:pt idx="2">
                  <c:v>Налог от применен упрощенной системы налогообложения</c:v>
                </c:pt>
                <c:pt idx="3">
                  <c:v>Единый налог на вмененный доход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применением патентной системы</c:v>
                </c:pt>
                <c:pt idx="6">
                  <c:v>Налог на имущество физ лиц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Лист1!$B$5:$B$13</c:f>
              <c:numCache>
                <c:formatCode>General</c:formatCode>
                <c:ptCount val="9"/>
                <c:pt idx="0">
                  <c:v>61.7</c:v>
                </c:pt>
                <c:pt idx="1">
                  <c:v>4.7</c:v>
                </c:pt>
                <c:pt idx="2">
                  <c:v>7.9</c:v>
                </c:pt>
                <c:pt idx="3">
                  <c:v>0</c:v>
                </c:pt>
                <c:pt idx="4">
                  <c:v>0.5</c:v>
                </c:pt>
                <c:pt idx="5">
                  <c:v>0.5</c:v>
                </c:pt>
                <c:pt idx="6">
                  <c:v>8.6999999999999993</c:v>
                </c:pt>
                <c:pt idx="7">
                  <c:v>14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EF6-4621-BB6F-9671AE39BD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94761546922817"/>
          <c:y val="6.6757166106924809E-2"/>
          <c:w val="0.35750253210049987"/>
          <c:h val="0.89946735152729562"/>
        </c:manualLayout>
      </c:layout>
      <c:overlay val="0"/>
      <c:txPr>
        <a:bodyPr/>
        <a:lstStyle/>
        <a:p>
          <a:pPr>
            <a:defRPr kern="1200" spc="0" baseline="0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0"/>
    <c:view3D>
      <c:rotX val="40"/>
      <c:rotY val="1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02"/>
          <c:w val="0.64441203888341092"/>
          <c:h val="0.93935153105861768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2700" h="0"/>
            </a:sp3d>
          </c:spPr>
          <c:explosion val="7"/>
          <c:dPt>
            <c:idx val="1"/>
            <c:bubble3D val="0"/>
            <c:spPr>
              <a:blipFill dpi="0" rotWithShape="1">
                <a:blip xmlns:r="http://schemas.openxmlformats.org/officeDocument/2006/relationships" r:embed="rId2"/>
                <a:srcRect/>
                <a:tile tx="0" ty="0" sx="100000" sy="100000" flip="none" algn="bl"/>
              </a:blipFill>
              <a:scene3d>
                <a:camera prst="orthographicFront"/>
                <a:lightRig rig="threePt" dir="t"/>
              </a:scene3d>
              <a:sp3d>
                <a:bevelT w="12700" h="0"/>
              </a:sp3d>
            </c:spPr>
            <c:extLst>
              <c:ext xmlns:c16="http://schemas.microsoft.com/office/drawing/2014/chart" uri="{C3380CC4-5D6E-409C-BE32-E72D297353CC}">
                <c16:uniqueId val="{00000001-111D-4AF6-ADDC-F1A615541A25}"/>
              </c:ext>
            </c:extLst>
          </c:dPt>
          <c:dPt>
            <c:idx val="3"/>
            <c:bubble3D val="0"/>
            <c:spPr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" h="0"/>
              </a:sp3d>
            </c:spPr>
            <c:extLst>
              <c:ext xmlns:c16="http://schemas.microsoft.com/office/drawing/2014/chart" uri="{C3380CC4-5D6E-409C-BE32-E72D297353CC}">
                <c16:uniqueId val="{00000003-111D-4AF6-ADDC-F1A615541A25}"/>
              </c:ext>
            </c:extLst>
          </c:dPt>
          <c:dLbls>
            <c:dLbl>
              <c:idx val="0"/>
              <c:spPr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111D-4AF6-ADDC-F1A615541A2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Лист1!$A$5:$A$10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Плата за негативное воздействие на окружающую среду</c:v>
                </c:pt>
                <c:pt idx="2">
                  <c:v>Доходы от оказания платных услуг</c:v>
                </c:pt>
                <c:pt idx="3">
                  <c:v>Доходы от продажи материальных и нематериальных активов</c:v>
                </c:pt>
                <c:pt idx="4">
                  <c:v>Инициативные платежи</c:v>
                </c:pt>
                <c:pt idx="5">
                  <c:v>Доходы от штрафных санкций</c:v>
                </c:pt>
              </c:strCache>
            </c:strRef>
          </c:cat>
          <c:val>
            <c:numRef>
              <c:f>Лист1!$B$5:$B$10</c:f>
              <c:numCache>
                <c:formatCode>General</c:formatCode>
                <c:ptCount val="6"/>
                <c:pt idx="0">
                  <c:v>57.5</c:v>
                </c:pt>
                <c:pt idx="1">
                  <c:v>1.6</c:v>
                </c:pt>
                <c:pt idx="2">
                  <c:v>14.2</c:v>
                </c:pt>
                <c:pt idx="3">
                  <c:v>19</c:v>
                </c:pt>
                <c:pt idx="4">
                  <c:v>7.3</c:v>
                </c:pt>
                <c:pt idx="5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1D-4AF6-ADDC-F1A615541A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</c:spPr>
    </c:plotArea>
    <c:legend>
      <c:legendPos val="r"/>
      <c:layout>
        <c:manualLayout>
          <c:xMode val="edge"/>
          <c:yMode val="edge"/>
          <c:x val="0.65315664690525532"/>
          <c:y val="5.903384337347433E-2"/>
          <c:w val="0.32989419678237397"/>
          <c:h val="0.93139681654236639"/>
        </c:manualLayout>
      </c:layout>
      <c:overlay val="0"/>
      <c:txPr>
        <a:bodyPr/>
        <a:lstStyle/>
        <a:p>
          <a:pPr>
            <a:defRPr kern="1000" spc="0" baseline="0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9523147841814"/>
          <c:y val="0.10694868793224827"/>
          <c:w val="0.34299510355323237"/>
          <c:h val="0.78031389070224999"/>
        </c:manualLayout>
      </c:layout>
      <c:doughnutChart>
        <c:varyColors val="1"/>
        <c:ser>
          <c:idx val="0"/>
          <c:order val="0"/>
          <c:tx>
            <c:strRef>
              <c:f>Лист1!$B$5</c:f>
              <c:strCache>
                <c:ptCount val="1"/>
                <c:pt idx="0">
                  <c:v>2023 (оценка)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0" baseline="0" dirty="0" smtClean="0"/>
                      <a:t>621 191,2</a:t>
                    </a:r>
                  </a:p>
                  <a:p>
                    <a:r>
                      <a:rPr lang="en-US" sz="1200" b="0" baseline="0" dirty="0" smtClean="0"/>
                      <a:t>(19,0%)</a:t>
                    </a:r>
                    <a:endParaRPr lang="en-US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1CF-45C7-B2A8-0B0128135F1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0" baseline="0" dirty="0" smtClean="0"/>
                      <a:t>654 835,7 </a:t>
                    </a:r>
                  </a:p>
                  <a:p>
                    <a:r>
                      <a:rPr lang="en-US" sz="1200" b="0" baseline="0" dirty="0" smtClean="0"/>
                      <a:t>(20,0%)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1CF-45C7-B2A8-0B0128135F16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0" baseline="0" dirty="0" smtClean="0"/>
                      <a:t>1 935 766,8</a:t>
                    </a:r>
                  </a:p>
                  <a:p>
                    <a:r>
                      <a:rPr lang="en-US" sz="1200" b="0" baseline="0" dirty="0" smtClean="0"/>
                      <a:t>(59,3%)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1CF-45C7-B2A8-0B0128135F16}"/>
                </c:ext>
              </c:extLst>
            </c:dLbl>
            <c:dLbl>
              <c:idx val="3"/>
              <c:layout>
                <c:manualLayout>
                  <c:x val="5.6022408963585435E-3"/>
                  <c:y val="-0.13930348258706468"/>
                </c:manualLayout>
              </c:layout>
              <c:tx>
                <c:rich>
                  <a:bodyPr/>
                  <a:lstStyle/>
                  <a:p>
                    <a:r>
                      <a:rPr lang="en-US" sz="1200" b="0" baseline="0" smtClean="0"/>
                      <a:t>55 974,0</a:t>
                    </a:r>
                    <a:endParaRPr lang="en-US" sz="1200" b="0" baseline="0" dirty="0" smtClean="0"/>
                  </a:p>
                  <a:p>
                    <a:r>
                      <a:rPr lang="en-US" sz="1200" b="0" baseline="0" dirty="0" smtClean="0"/>
                      <a:t>(1,7%)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1CF-45C7-B2A8-0B0128135F16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Лист1!$A$6:$A$9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Лист1!$B$6:$B$9</c:f>
              <c:numCache>
                <c:formatCode>#,##0.0</c:formatCode>
                <c:ptCount val="4"/>
                <c:pt idx="0">
                  <c:v>621191.19999999995</c:v>
                </c:pt>
                <c:pt idx="1">
                  <c:v>654835.68000000005</c:v>
                </c:pt>
                <c:pt idx="2">
                  <c:v>1935766.8</c:v>
                </c:pt>
                <c:pt idx="3">
                  <c:v>55974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1CF-45C7-B2A8-0B0128135F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2.3964688237499723E-2"/>
          <c:y val="0.9255746856269832"/>
          <c:w val="0.92942844597956864"/>
          <c:h val="7.4425314373016804E-2"/>
        </c:manualLayout>
      </c:layout>
      <c:overlay val="0"/>
      <c:txPr>
        <a:bodyPr/>
        <a:lstStyle/>
        <a:p>
          <a:pPr>
            <a:defRPr sz="1400" b="1" i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865600133316668"/>
          <c:y val="0.17770844269466315"/>
          <c:w val="0.78313481648127325"/>
          <c:h val="0.82229155730533698"/>
        </c:manualLayout>
      </c:layout>
      <c:doughnut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2020 (прогноз)</c:v>
                </c:pt>
              </c:strCache>
            </c:strRef>
          </c:tx>
          <c:explosion val="1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dirty="0" smtClean="0"/>
                      <a:t>491 550,1</a:t>
                    </a:r>
                    <a:r>
                      <a:rPr lang="en-US" sz="1200" baseline="0" dirty="0" smtClean="0"/>
                      <a:t> </a:t>
                    </a:r>
                  </a:p>
                  <a:p>
                    <a:r>
                      <a:rPr lang="en-US" sz="1200" baseline="0" dirty="0" smtClean="0"/>
                      <a:t>(13,2%)</a:t>
                    </a:r>
                    <a:endParaRPr lang="en-US" baseline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4BE-4E56-A111-534CD343925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dirty="0" smtClean="0"/>
                      <a:t>728 169,5</a:t>
                    </a:r>
                  </a:p>
                  <a:p>
                    <a:r>
                      <a:rPr lang="en-US" sz="1200" dirty="0" smtClean="0"/>
                      <a:t>(19,6%)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4BE-4E56-A111-534CD3439252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dirty="0" smtClean="0"/>
                      <a:t>2 292 273,1</a:t>
                    </a:r>
                  </a:p>
                  <a:p>
                    <a:r>
                      <a:rPr lang="en-US" sz="1200" dirty="0" smtClean="0"/>
                      <a:t>(61,6%)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4BE-4E56-A111-534CD3439252}"/>
                </c:ext>
              </c:extLst>
            </c:dLbl>
            <c:dLbl>
              <c:idx val="3"/>
              <c:layout>
                <c:manualLayout>
                  <c:x val="1.3227513227513227E-2"/>
                  <c:y val="-0.15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208</a:t>
                    </a:r>
                    <a:r>
                      <a:rPr lang="en-US" sz="1200" baseline="0" dirty="0" smtClean="0"/>
                      <a:t> 247,7</a:t>
                    </a:r>
                    <a:endParaRPr lang="en-US" sz="1200" dirty="0" smtClean="0"/>
                  </a:p>
                  <a:p>
                    <a:r>
                      <a:rPr lang="en-US" sz="1200" baseline="0" dirty="0" smtClean="0"/>
                      <a:t> (5,6%)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4BE-4E56-A111-534CD3439252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Лист1!$C$6:$C$9</c:f>
              <c:numCache>
                <c:formatCode>#,##0.0</c:formatCode>
                <c:ptCount val="4"/>
                <c:pt idx="0">
                  <c:v>607516.80000000005</c:v>
                </c:pt>
                <c:pt idx="1">
                  <c:v>387853.5</c:v>
                </c:pt>
                <c:pt idx="2">
                  <c:v>1518581.5</c:v>
                </c:pt>
                <c:pt idx="3">
                  <c:v>4493.1980899999999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BE-4E56-A111-534CD34392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256776142253024E-4"/>
          <c:y val="0"/>
          <c:w val="0.55497576862715581"/>
          <c:h val="0.84790841404179629"/>
        </c:manualLayout>
      </c:layout>
      <c:pie3DChart>
        <c:varyColors val="1"/>
        <c:ser>
          <c:idx val="0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673-49F9-A23F-CAF92EDFE65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673-49F9-A23F-CAF92EDFE65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673-49F9-A23F-CAF92EDFE65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673-49F9-A23F-CAF92EDFE65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673-49F9-A23F-CAF92EDFE65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673-49F9-A23F-CAF92EDFE65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673-49F9-A23F-CAF92EDFE659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8-C673-49F9-A23F-CAF92EDFE65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9-C673-49F9-A23F-CAF92EDFE65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A-C673-49F9-A23F-CAF92EDFE65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B-C673-49F9-A23F-CAF92EDFE659}"/>
              </c:ext>
            </c:extLst>
          </c:dPt>
          <c:dLbls>
            <c:numFmt formatCode="General\ \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multiLvlStrRef>
              <c:f>Лист3!$A$7:$B$17</c:f>
              <c:multiLvlStrCache>
                <c:ptCount val="10"/>
                <c:lvl>
                  <c:pt idx="0">
                    <c:v>Обрабатывающие производства</c:v>
                  </c:pt>
                  <c:pt idx="1">
                    <c:v>Оптовая и розничная торговля; ремонт автотранспортных средств и мотоциклов</c:v>
                  </c:pt>
                  <c:pt idx="2">
                    <c:v>Транспортировка и хранение</c:v>
                  </c:pt>
                  <c:pt idx="3">
                    <c:v>Государственное управление и обеспечение военной безопасности; социальное обеспечение, административная деятельность</c:v>
                  </c:pt>
                  <c:pt idx="4">
                    <c:v>Деятельность в области здравоохранения и социальных услуг</c:v>
                  </c:pt>
                  <c:pt idx="5">
                    <c:v>Строительство</c:v>
                  </c:pt>
                  <c:pt idx="6">
                    <c:v>Сельское, лесное хозяйство, охота, рыболовство и рыбоводство</c:v>
                  </c:pt>
                  <c:pt idx="7">
                    <c:v>Образование</c:v>
                  </c:pt>
                  <c:pt idx="8">
                    <c:v>Прочие виды услуг</c:v>
                  </c:pt>
                  <c:pt idx="9">
                    <c:v>остальное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</c:lvl>
              </c:multiLvlStrCache>
            </c:multiLvlStrRef>
          </c:cat>
          <c:val>
            <c:numRef>
              <c:f>Лист3!$C$7:$C$17</c:f>
              <c:numCache>
                <c:formatCode>General</c:formatCode>
                <c:ptCount val="10"/>
                <c:pt idx="0">
                  <c:v>19</c:v>
                </c:pt>
                <c:pt idx="1">
                  <c:v>25.9</c:v>
                </c:pt>
                <c:pt idx="2">
                  <c:v>30.5</c:v>
                </c:pt>
                <c:pt idx="3">
                  <c:v>5.2</c:v>
                </c:pt>
                <c:pt idx="4">
                  <c:v>2.6</c:v>
                </c:pt>
                <c:pt idx="5">
                  <c:v>3.1</c:v>
                </c:pt>
                <c:pt idx="6">
                  <c:v>1.4</c:v>
                </c:pt>
                <c:pt idx="7">
                  <c:v>3</c:v>
                </c:pt>
                <c:pt idx="8">
                  <c:v>1.1000000000000001</c:v>
                </c:pt>
                <c:pt idx="9">
                  <c:v>8.1999999999999993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673-49F9-A23F-CAF92EDFE6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5568352445631253"/>
          <c:y val="1.2736337039567938E-3"/>
          <c:w val="0.4421446173489208"/>
          <c:h val="0.9756432364941799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BBE22E-7267-4355-ACC5-2B7B7A83E88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C78148B6-5408-47CD-94F3-3A41D351BF04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scene3d>
          <a:camera prst="orthographicFront"/>
          <a:lightRig rig="threePt" dir="t"/>
        </a:scene3d>
        <a:sp3d>
          <a:bevelT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Участники бюджетного процесса</a:t>
          </a:r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 </a:t>
          </a:r>
        </a:p>
      </dgm:t>
    </dgm:pt>
    <dgm:pt modelId="{311BAB86-E6CE-43E1-9C46-862D75DC5B41}" type="parTrans" cxnId="{7FB0E74A-8F4A-487A-BE83-BAAA2135E85B}">
      <dgm:prSet/>
      <dgm:spPr/>
      <dgm:t>
        <a:bodyPr/>
        <a:lstStyle/>
        <a:p>
          <a:endParaRPr lang="ru-RU"/>
        </a:p>
      </dgm:t>
    </dgm:pt>
    <dgm:pt modelId="{397BB738-E526-48A1-8AF0-848CCBDAC685}" type="sibTrans" cxnId="{7FB0E74A-8F4A-487A-BE83-BAAA2135E85B}">
      <dgm:prSet/>
      <dgm:spPr/>
      <dgm:t>
        <a:bodyPr/>
        <a:lstStyle/>
        <a:p>
          <a:endParaRPr lang="ru-RU"/>
        </a:p>
      </dgm:t>
    </dgm:pt>
    <dgm:pt modelId="{550CB4D4-7D30-4355-8D43-54D0325F31DA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 prstMaterial="plastic"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Президент РФ</a:t>
          </a:r>
        </a:p>
      </dgm:t>
    </dgm:pt>
    <dgm:pt modelId="{7CDC4409-61DA-4E10-A7F6-51669BE60C05}" type="parTrans" cxnId="{9C957D56-4EB9-4CF3-9420-EA7055779DDB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101A8C90-A102-4861-ADFE-CEF75125CB0E}" type="sibTrans" cxnId="{9C957D56-4EB9-4CF3-9420-EA7055779DDB}">
      <dgm:prSet/>
      <dgm:spPr/>
      <dgm:t>
        <a:bodyPr/>
        <a:lstStyle/>
        <a:p>
          <a:endParaRPr lang="ru-RU"/>
        </a:p>
      </dgm:t>
    </dgm:pt>
    <dgm:pt modelId="{2DDA1780-AD8F-4D3B-8A04-36EB6B453632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7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Государственные органы законодательной власти</a:t>
          </a:r>
        </a:p>
      </dgm:t>
    </dgm:pt>
    <dgm:pt modelId="{22F4A647-65E9-4202-8069-62864994E2FC}" type="parTrans" cxnId="{7CFAB739-3146-4F7C-8276-9EF79BC23A53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1D14A5FB-5CAB-47CF-8660-20732373E83D}" type="sibTrans" cxnId="{7CFAB739-3146-4F7C-8276-9EF79BC23A53}">
      <dgm:prSet/>
      <dgm:spPr/>
      <dgm:t>
        <a:bodyPr/>
        <a:lstStyle/>
        <a:p>
          <a:endParaRPr lang="ru-RU"/>
        </a:p>
      </dgm:t>
    </dgm:pt>
    <dgm:pt modelId="{D0589A38-9C09-43E9-86FD-F089D27FC824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Государственные органы исполнительной власти </a:t>
          </a:r>
        </a:p>
      </dgm:t>
    </dgm:pt>
    <dgm:pt modelId="{8220B04E-CF87-457C-9838-B2D8750727A3}" type="parTrans" cxnId="{C2655EC6-D713-4700-91B6-3B614F10E0BE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7E36543F-BFC8-4D47-A93A-67A52917251A}" type="sibTrans" cxnId="{C2655EC6-D713-4700-91B6-3B614F10E0BE}">
      <dgm:prSet/>
      <dgm:spPr/>
      <dgm:t>
        <a:bodyPr/>
        <a:lstStyle/>
        <a:p>
          <a:endParaRPr lang="ru-RU"/>
        </a:p>
      </dgm:t>
    </dgm:pt>
    <dgm:pt modelId="{CD443915-755A-4B88-A6C9-B32190C4120B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местного самоуправления</a:t>
          </a:r>
        </a:p>
      </dgm:t>
    </dgm:pt>
    <dgm:pt modelId="{3247AA8E-568B-485E-85E0-1DD8DF6DB1FC}" type="parTrans" cxnId="{A71FC6C3-C0C9-499D-A369-A96722E96133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51C2EB83-B102-4AF8-8BDE-533360F097D5}" type="sibTrans" cxnId="{A71FC6C3-C0C9-499D-A369-A96722E96133}">
      <dgm:prSet/>
      <dgm:spPr/>
      <dgm:t>
        <a:bodyPr/>
        <a:lstStyle/>
        <a:p>
          <a:endParaRPr lang="ru-RU"/>
        </a:p>
      </dgm:t>
    </dgm:pt>
    <dgm:pt modelId="{419D8999-F30A-4F08-BC3E-E40BFD6182EE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денежно-кредитного регулирования (Центробанк РФ)</a:t>
          </a:r>
        </a:p>
      </dgm:t>
    </dgm:pt>
    <dgm:pt modelId="{9873D2EB-8D59-48D5-A2E4-486EB66DBEC8}" type="parTrans" cxnId="{61D6480E-9304-43FF-B437-70867F32C27D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C75E7B19-335A-4F83-9105-A68D947F26B5}" type="sibTrans" cxnId="{61D6480E-9304-43FF-B437-70867F32C27D}">
      <dgm:prSet/>
      <dgm:spPr/>
      <dgm:t>
        <a:bodyPr/>
        <a:lstStyle/>
        <a:p>
          <a:endParaRPr lang="ru-RU"/>
        </a:p>
      </dgm:t>
    </dgm:pt>
    <dgm:pt modelId="{5CD673F9-5383-4ACF-B3BB-CEA12536CE23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Кредитные организации</a:t>
          </a:r>
        </a:p>
      </dgm:t>
    </dgm:pt>
    <dgm:pt modelId="{8411AA6C-AD25-4AD4-BEC0-D0D185DC70FB}" type="parTrans" cxnId="{9D53F686-CC5F-4F06-8C6E-AE43473B1EBB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BEDDF3D6-7137-4413-84D2-A7167ACD2E8A}" type="sibTrans" cxnId="{9D53F686-CC5F-4F06-8C6E-AE43473B1EBB}">
      <dgm:prSet/>
      <dgm:spPr/>
      <dgm:t>
        <a:bodyPr/>
        <a:lstStyle/>
        <a:p>
          <a:endParaRPr lang="ru-RU"/>
        </a:p>
      </dgm:t>
    </dgm:pt>
    <dgm:pt modelId="{C66E7AD9-70E4-4FED-897A-8A89359B88A8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государственного и муниципального контроля</a:t>
          </a:r>
        </a:p>
      </dgm:t>
    </dgm:pt>
    <dgm:pt modelId="{C748BED8-9F2A-490F-ABCB-277F7AD1D02F}" type="parTrans" cxnId="{31AE2193-AC54-4265-928C-B898AD3920F8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7C8DB0DF-49A6-48A5-8117-15C10335EDB9}" type="sibTrans" cxnId="{31AE2193-AC54-4265-928C-B898AD3920F8}">
      <dgm:prSet/>
      <dgm:spPr/>
      <dgm:t>
        <a:bodyPr/>
        <a:lstStyle/>
        <a:p>
          <a:endParaRPr lang="ru-RU"/>
        </a:p>
      </dgm:t>
    </dgm:pt>
    <dgm:pt modelId="{4BD167DB-B06E-417A-865A-1292F9CE852A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Главные распорядители, распорядители и получатели средств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бюджета </a:t>
          </a:r>
        </a:p>
      </dgm:t>
    </dgm:pt>
    <dgm:pt modelId="{5DDCBFFA-C367-4799-99A2-4669F966D1D3}" type="parTrans" cxnId="{5C5F5E56-229E-4AD0-AA0C-FCAB1A003AF3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C1EA39E6-E7CB-475B-8E94-B9959ABA21DB}" type="sibTrans" cxnId="{5C5F5E56-229E-4AD0-AA0C-FCAB1A003AF3}">
      <dgm:prSet/>
      <dgm:spPr/>
      <dgm:t>
        <a:bodyPr/>
        <a:lstStyle/>
        <a:p>
          <a:endParaRPr lang="ru-RU"/>
        </a:p>
      </dgm:t>
    </dgm:pt>
    <dgm:pt modelId="{6E88699A-5150-408E-8ADF-81788F3C3AC8}">
      <dgm:prSet custT="1"/>
      <dgm:spPr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relaxedInset"/>
          <a:bevelB prst="convex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Иные органы, на которые возложены бюджетные, налоговые и иные полномочия</a:t>
          </a:r>
        </a:p>
      </dgm:t>
    </dgm:pt>
    <dgm:pt modelId="{727228AB-60F9-4DB1-9FAE-4CDEEF0A3D48}" type="parTrans" cxnId="{0A0BD87B-D803-485C-B693-2C825B5FAB5D}">
      <dgm:prSet/>
      <dgm:spPr>
        <a:scene3d>
          <a:camera prst="orthographicFront"/>
          <a:lightRig rig="threePt" dir="t"/>
        </a:scene3d>
        <a:sp3d>
          <a:bevelB prst="convex"/>
        </a:sp3d>
      </dgm:spPr>
      <dgm:t>
        <a:bodyPr/>
        <a:lstStyle/>
        <a:p>
          <a:endParaRPr lang="ru-RU" dirty="0"/>
        </a:p>
      </dgm:t>
    </dgm:pt>
    <dgm:pt modelId="{FF1B0C8D-322E-4B31-B3D6-2AE75DC28C0B}" type="sibTrans" cxnId="{0A0BD87B-D803-485C-B693-2C825B5FAB5D}">
      <dgm:prSet/>
      <dgm:spPr/>
      <dgm:t>
        <a:bodyPr/>
        <a:lstStyle/>
        <a:p>
          <a:endParaRPr lang="ru-RU"/>
        </a:p>
      </dgm:t>
    </dgm:pt>
    <dgm:pt modelId="{E5AA6EBE-87FF-43F9-A76B-F79DC409A3F1}" type="pres">
      <dgm:prSet presAssocID="{3BBBE22E-7267-4355-ACC5-2B7B7A83E88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17242A4-581E-4833-BA6B-EE6008A58F24}" type="pres">
      <dgm:prSet presAssocID="{C78148B6-5408-47CD-94F3-3A41D351BF04}" presName="centerShape" presStyleLbl="node0" presStyleIdx="0" presStyleCnt="1" custScaleX="189414" custScaleY="123841" custLinFactNeighborX="-128" custLinFactNeighborY="-10570"/>
      <dgm:spPr/>
      <dgm:t>
        <a:bodyPr/>
        <a:lstStyle/>
        <a:p>
          <a:endParaRPr lang="ru-RU"/>
        </a:p>
      </dgm:t>
    </dgm:pt>
    <dgm:pt modelId="{D6507EE6-8B1A-48C2-A142-D9943FA7DE5F}" type="pres">
      <dgm:prSet presAssocID="{7CDC4409-61DA-4E10-A7F6-51669BE60C05}" presName="Name9" presStyleLbl="parChTrans1D2" presStyleIdx="0" presStyleCnt="9"/>
      <dgm:spPr/>
      <dgm:t>
        <a:bodyPr/>
        <a:lstStyle/>
        <a:p>
          <a:endParaRPr lang="ru-RU"/>
        </a:p>
      </dgm:t>
    </dgm:pt>
    <dgm:pt modelId="{E2C9F7D0-22A7-4EB7-8C02-EB0617A1895B}" type="pres">
      <dgm:prSet presAssocID="{7CDC4409-61DA-4E10-A7F6-51669BE60C05}" presName="connTx" presStyleLbl="parChTrans1D2" presStyleIdx="0" presStyleCnt="9"/>
      <dgm:spPr/>
      <dgm:t>
        <a:bodyPr/>
        <a:lstStyle/>
        <a:p>
          <a:endParaRPr lang="ru-RU"/>
        </a:p>
      </dgm:t>
    </dgm:pt>
    <dgm:pt modelId="{7933D561-4353-431D-B743-D25D41097A1A}" type="pres">
      <dgm:prSet presAssocID="{550CB4D4-7D30-4355-8D43-54D0325F31DA}" presName="node" presStyleLbl="node1" presStyleIdx="0" presStyleCnt="9" custScaleX="214568" custScaleY="90939" custRadScaleRad="99142" custRadScaleInc="23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42259-9353-44F9-A320-A1EF8CB2EB94}" type="pres">
      <dgm:prSet presAssocID="{22F4A647-65E9-4202-8069-62864994E2FC}" presName="Name9" presStyleLbl="parChTrans1D2" presStyleIdx="1" presStyleCnt="9"/>
      <dgm:spPr/>
      <dgm:t>
        <a:bodyPr/>
        <a:lstStyle/>
        <a:p>
          <a:endParaRPr lang="ru-RU"/>
        </a:p>
      </dgm:t>
    </dgm:pt>
    <dgm:pt modelId="{F02B020F-935D-49DF-8C71-5A9D59EDE76A}" type="pres">
      <dgm:prSet presAssocID="{22F4A647-65E9-4202-8069-62864994E2FC}" presName="connTx" presStyleLbl="parChTrans1D2" presStyleIdx="1" presStyleCnt="9"/>
      <dgm:spPr/>
      <dgm:t>
        <a:bodyPr/>
        <a:lstStyle/>
        <a:p>
          <a:endParaRPr lang="ru-RU"/>
        </a:p>
      </dgm:t>
    </dgm:pt>
    <dgm:pt modelId="{64EF3DD6-340A-46DD-8157-40DC8202873D}" type="pres">
      <dgm:prSet presAssocID="{2DDA1780-AD8F-4D3B-8A04-36EB6B453632}" presName="node" presStyleLbl="node1" presStyleIdx="1" presStyleCnt="9" custScaleX="169963" custScaleY="122362" custRadScaleRad="129521" custRadScaleInc="70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CC98D-207F-40C9-8952-B3B5F2F57D50}" type="pres">
      <dgm:prSet presAssocID="{8220B04E-CF87-457C-9838-B2D8750727A3}" presName="Name9" presStyleLbl="parChTrans1D2" presStyleIdx="2" presStyleCnt="9"/>
      <dgm:spPr/>
      <dgm:t>
        <a:bodyPr/>
        <a:lstStyle/>
        <a:p>
          <a:endParaRPr lang="ru-RU"/>
        </a:p>
      </dgm:t>
    </dgm:pt>
    <dgm:pt modelId="{A7B3A92E-A029-462F-A2F2-23D58723BD1C}" type="pres">
      <dgm:prSet presAssocID="{8220B04E-CF87-457C-9838-B2D8750727A3}" presName="connTx" presStyleLbl="parChTrans1D2" presStyleIdx="2" presStyleCnt="9"/>
      <dgm:spPr/>
      <dgm:t>
        <a:bodyPr/>
        <a:lstStyle/>
        <a:p>
          <a:endParaRPr lang="ru-RU"/>
        </a:p>
      </dgm:t>
    </dgm:pt>
    <dgm:pt modelId="{13B391E8-CCAB-4BE3-9ACA-16D1282241E1}" type="pres">
      <dgm:prSet presAssocID="{D0589A38-9C09-43E9-86FD-F089D27FC824}" presName="node" presStyleLbl="node1" presStyleIdx="2" presStyleCnt="9" custScaleX="195379" custRadScaleRad="109156" custRadScaleInc="6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E129B3-8AC7-477E-B360-EBA5F0EC1877}" type="pres">
      <dgm:prSet presAssocID="{3247AA8E-568B-485E-85E0-1DD8DF6DB1FC}" presName="Name9" presStyleLbl="parChTrans1D2" presStyleIdx="3" presStyleCnt="9"/>
      <dgm:spPr/>
      <dgm:t>
        <a:bodyPr/>
        <a:lstStyle/>
        <a:p>
          <a:endParaRPr lang="ru-RU"/>
        </a:p>
      </dgm:t>
    </dgm:pt>
    <dgm:pt modelId="{617DF805-3490-4EA9-8156-BE698CC20B9D}" type="pres">
      <dgm:prSet presAssocID="{3247AA8E-568B-485E-85E0-1DD8DF6DB1FC}" presName="connTx" presStyleLbl="parChTrans1D2" presStyleIdx="3" presStyleCnt="9"/>
      <dgm:spPr/>
      <dgm:t>
        <a:bodyPr/>
        <a:lstStyle/>
        <a:p>
          <a:endParaRPr lang="ru-RU"/>
        </a:p>
      </dgm:t>
    </dgm:pt>
    <dgm:pt modelId="{340764FC-E5E0-474F-B952-45E45D8F8778}" type="pres">
      <dgm:prSet presAssocID="{CD443915-755A-4B88-A6C9-B32190C4120B}" presName="node" presStyleLbl="node1" presStyleIdx="3" presStyleCnt="9" custScaleX="166687" custRadScaleRad="114585" custRadScaleInc="-51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7B0B6-9E89-4C50-AB48-707A410D4612}" type="pres">
      <dgm:prSet presAssocID="{9873D2EB-8D59-48D5-A2E4-486EB66DBEC8}" presName="Name9" presStyleLbl="parChTrans1D2" presStyleIdx="4" presStyleCnt="9"/>
      <dgm:spPr/>
      <dgm:t>
        <a:bodyPr/>
        <a:lstStyle/>
        <a:p>
          <a:endParaRPr lang="ru-RU"/>
        </a:p>
      </dgm:t>
    </dgm:pt>
    <dgm:pt modelId="{48460879-91CD-4F72-8C35-CD731B19A29A}" type="pres">
      <dgm:prSet presAssocID="{9873D2EB-8D59-48D5-A2E4-486EB66DBEC8}" presName="connTx" presStyleLbl="parChTrans1D2" presStyleIdx="4" presStyleCnt="9"/>
      <dgm:spPr/>
      <dgm:t>
        <a:bodyPr/>
        <a:lstStyle/>
        <a:p>
          <a:endParaRPr lang="ru-RU"/>
        </a:p>
      </dgm:t>
    </dgm:pt>
    <dgm:pt modelId="{C3865AF1-8745-4C19-8EA8-2F7D2D587377}" type="pres">
      <dgm:prSet presAssocID="{419D8999-F30A-4F08-BC3E-E40BFD6182EE}" presName="node" presStyleLbl="node1" presStyleIdx="4" presStyleCnt="9" custScaleX="159946" custScaleY="94586" custRadScaleRad="56037" custRadScaleInc="-180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4BF5B-68CF-46A7-95AB-6A01013730CF}" type="pres">
      <dgm:prSet presAssocID="{8411AA6C-AD25-4AD4-BEC0-D0D185DC70FB}" presName="Name9" presStyleLbl="parChTrans1D2" presStyleIdx="5" presStyleCnt="9"/>
      <dgm:spPr/>
      <dgm:t>
        <a:bodyPr/>
        <a:lstStyle/>
        <a:p>
          <a:endParaRPr lang="ru-RU"/>
        </a:p>
      </dgm:t>
    </dgm:pt>
    <dgm:pt modelId="{E7305B77-4DD4-48E1-8C41-9376C738B6DC}" type="pres">
      <dgm:prSet presAssocID="{8411AA6C-AD25-4AD4-BEC0-D0D185DC70FB}" presName="connTx" presStyleLbl="parChTrans1D2" presStyleIdx="5" presStyleCnt="9"/>
      <dgm:spPr/>
      <dgm:t>
        <a:bodyPr/>
        <a:lstStyle/>
        <a:p>
          <a:endParaRPr lang="ru-RU"/>
        </a:p>
      </dgm:t>
    </dgm:pt>
    <dgm:pt modelId="{7E5E5567-079E-451F-8BC7-D5262539E24C}" type="pres">
      <dgm:prSet presAssocID="{5CD673F9-5383-4ACF-B3BB-CEA12536CE23}" presName="node" presStyleLbl="node1" presStyleIdx="5" presStyleCnt="9" custScaleX="142248" custScaleY="100920" custRadScaleRad="72482" custRadScaleInc="134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53E46-5D63-48B8-8A51-8E48D0FC300F}" type="pres">
      <dgm:prSet presAssocID="{C748BED8-9F2A-490F-ABCB-277F7AD1D02F}" presName="Name9" presStyleLbl="parChTrans1D2" presStyleIdx="6" presStyleCnt="9"/>
      <dgm:spPr/>
      <dgm:t>
        <a:bodyPr/>
        <a:lstStyle/>
        <a:p>
          <a:endParaRPr lang="ru-RU"/>
        </a:p>
      </dgm:t>
    </dgm:pt>
    <dgm:pt modelId="{7C10D79A-E6E9-496F-B9A1-7B63A1233391}" type="pres">
      <dgm:prSet presAssocID="{C748BED8-9F2A-490F-ABCB-277F7AD1D02F}" presName="connTx" presStyleLbl="parChTrans1D2" presStyleIdx="6" presStyleCnt="9"/>
      <dgm:spPr/>
      <dgm:t>
        <a:bodyPr/>
        <a:lstStyle/>
        <a:p>
          <a:endParaRPr lang="ru-RU"/>
        </a:p>
      </dgm:t>
    </dgm:pt>
    <dgm:pt modelId="{9E243090-9FC0-45C1-BA8C-30DFD0B37D70}" type="pres">
      <dgm:prSet presAssocID="{C66E7AD9-70E4-4FED-897A-8A89359B88A8}" presName="node" presStyleLbl="node1" presStyleIdx="6" presStyleCnt="9" custScaleX="131036" custRadScaleRad="119990" custRadScaleInc="60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68692-2605-492F-9CA3-E724B47F2373}" type="pres">
      <dgm:prSet presAssocID="{5DDCBFFA-C367-4799-99A2-4669F966D1D3}" presName="Name9" presStyleLbl="parChTrans1D2" presStyleIdx="7" presStyleCnt="9"/>
      <dgm:spPr/>
      <dgm:t>
        <a:bodyPr/>
        <a:lstStyle/>
        <a:p>
          <a:endParaRPr lang="ru-RU"/>
        </a:p>
      </dgm:t>
    </dgm:pt>
    <dgm:pt modelId="{1EEE6897-4EC3-4597-835F-10E8B8A4721D}" type="pres">
      <dgm:prSet presAssocID="{5DDCBFFA-C367-4799-99A2-4669F966D1D3}" presName="connTx" presStyleLbl="parChTrans1D2" presStyleIdx="7" presStyleCnt="9"/>
      <dgm:spPr/>
      <dgm:t>
        <a:bodyPr/>
        <a:lstStyle/>
        <a:p>
          <a:endParaRPr lang="ru-RU"/>
        </a:p>
      </dgm:t>
    </dgm:pt>
    <dgm:pt modelId="{0D56DF97-286D-4B4E-8B7C-4C11517FA3B7}" type="pres">
      <dgm:prSet presAssocID="{4BD167DB-B06E-417A-865A-1292F9CE852A}" presName="node" presStyleLbl="node1" presStyleIdx="7" presStyleCnt="9" custScaleX="166961" custRadScaleRad="109350" custRadScaleInc="-1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9AADD-18EA-4FEB-8032-EF9E199B0519}" type="pres">
      <dgm:prSet presAssocID="{727228AB-60F9-4DB1-9FAE-4CDEEF0A3D48}" presName="Name9" presStyleLbl="parChTrans1D2" presStyleIdx="8" presStyleCnt="9"/>
      <dgm:spPr/>
      <dgm:t>
        <a:bodyPr/>
        <a:lstStyle/>
        <a:p>
          <a:endParaRPr lang="ru-RU"/>
        </a:p>
      </dgm:t>
    </dgm:pt>
    <dgm:pt modelId="{48806DFE-7A82-4783-97FE-1E0581457EAF}" type="pres">
      <dgm:prSet presAssocID="{727228AB-60F9-4DB1-9FAE-4CDEEF0A3D48}" presName="connTx" presStyleLbl="parChTrans1D2" presStyleIdx="8" presStyleCnt="9"/>
      <dgm:spPr/>
      <dgm:t>
        <a:bodyPr/>
        <a:lstStyle/>
        <a:p>
          <a:endParaRPr lang="ru-RU"/>
        </a:p>
      </dgm:t>
    </dgm:pt>
    <dgm:pt modelId="{C15C666F-E2C7-41CE-84AE-5792FF009ED8}" type="pres">
      <dgm:prSet presAssocID="{6E88699A-5150-408E-8ADF-81788F3C3AC8}" presName="node" presStyleLbl="node1" presStyleIdx="8" presStyleCnt="9" custScaleX="137405" custScaleY="143744" custRadScaleRad="121831" custRadScaleInc="-29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AE2193-AC54-4265-928C-B898AD3920F8}" srcId="{C78148B6-5408-47CD-94F3-3A41D351BF04}" destId="{C66E7AD9-70E4-4FED-897A-8A89359B88A8}" srcOrd="6" destOrd="0" parTransId="{C748BED8-9F2A-490F-ABCB-277F7AD1D02F}" sibTransId="{7C8DB0DF-49A6-48A5-8117-15C10335EDB9}"/>
    <dgm:cxn modelId="{2AB8DF5B-957D-4ADB-973C-128B5520F98B}" type="presOf" srcId="{C748BED8-9F2A-490F-ABCB-277F7AD1D02F}" destId="{7C10D79A-E6E9-496F-B9A1-7B63A1233391}" srcOrd="1" destOrd="0" presId="urn:microsoft.com/office/officeart/2005/8/layout/radial1"/>
    <dgm:cxn modelId="{39DC55FC-0ECF-4442-9E62-6E37AFD435B6}" type="presOf" srcId="{8411AA6C-AD25-4AD4-BEC0-D0D185DC70FB}" destId="{7734BF5B-68CF-46A7-95AB-6A01013730CF}" srcOrd="0" destOrd="0" presId="urn:microsoft.com/office/officeart/2005/8/layout/radial1"/>
    <dgm:cxn modelId="{7FB0E74A-8F4A-487A-BE83-BAAA2135E85B}" srcId="{3BBBE22E-7267-4355-ACC5-2B7B7A83E882}" destId="{C78148B6-5408-47CD-94F3-3A41D351BF04}" srcOrd="0" destOrd="0" parTransId="{311BAB86-E6CE-43E1-9C46-862D75DC5B41}" sibTransId="{397BB738-E526-48A1-8AF0-848CCBDAC685}"/>
    <dgm:cxn modelId="{C5C9081F-32E5-482D-BF13-C3B3FB5AE2BA}" type="presOf" srcId="{4BD167DB-B06E-417A-865A-1292F9CE852A}" destId="{0D56DF97-286D-4B4E-8B7C-4C11517FA3B7}" srcOrd="0" destOrd="0" presId="urn:microsoft.com/office/officeart/2005/8/layout/radial1"/>
    <dgm:cxn modelId="{4A08BB2C-0E8E-47B2-819F-A6EC3EFF33F5}" type="presOf" srcId="{550CB4D4-7D30-4355-8D43-54D0325F31DA}" destId="{7933D561-4353-431D-B743-D25D41097A1A}" srcOrd="0" destOrd="0" presId="urn:microsoft.com/office/officeart/2005/8/layout/radial1"/>
    <dgm:cxn modelId="{378FC690-13C5-40DC-9E72-2807722CE691}" type="presOf" srcId="{727228AB-60F9-4DB1-9FAE-4CDEEF0A3D48}" destId="{2139AADD-18EA-4FEB-8032-EF9E199B0519}" srcOrd="0" destOrd="0" presId="urn:microsoft.com/office/officeart/2005/8/layout/radial1"/>
    <dgm:cxn modelId="{54952E19-5E7F-4723-80E8-96A87D524AA3}" type="presOf" srcId="{3247AA8E-568B-485E-85E0-1DD8DF6DB1FC}" destId="{617DF805-3490-4EA9-8156-BE698CC20B9D}" srcOrd="1" destOrd="0" presId="urn:microsoft.com/office/officeart/2005/8/layout/radial1"/>
    <dgm:cxn modelId="{61D6480E-9304-43FF-B437-70867F32C27D}" srcId="{C78148B6-5408-47CD-94F3-3A41D351BF04}" destId="{419D8999-F30A-4F08-BC3E-E40BFD6182EE}" srcOrd="4" destOrd="0" parTransId="{9873D2EB-8D59-48D5-A2E4-486EB66DBEC8}" sibTransId="{C75E7B19-335A-4F83-9105-A68D947F26B5}"/>
    <dgm:cxn modelId="{A71FC6C3-C0C9-499D-A369-A96722E96133}" srcId="{C78148B6-5408-47CD-94F3-3A41D351BF04}" destId="{CD443915-755A-4B88-A6C9-B32190C4120B}" srcOrd="3" destOrd="0" parTransId="{3247AA8E-568B-485E-85E0-1DD8DF6DB1FC}" sibTransId="{51C2EB83-B102-4AF8-8BDE-533360F097D5}"/>
    <dgm:cxn modelId="{FC9B3F42-F22A-4B38-B4B6-C4CA74BD824D}" type="presOf" srcId="{5CD673F9-5383-4ACF-B3BB-CEA12536CE23}" destId="{7E5E5567-079E-451F-8BC7-D5262539E24C}" srcOrd="0" destOrd="0" presId="urn:microsoft.com/office/officeart/2005/8/layout/radial1"/>
    <dgm:cxn modelId="{0A0BD87B-D803-485C-B693-2C825B5FAB5D}" srcId="{C78148B6-5408-47CD-94F3-3A41D351BF04}" destId="{6E88699A-5150-408E-8ADF-81788F3C3AC8}" srcOrd="8" destOrd="0" parTransId="{727228AB-60F9-4DB1-9FAE-4CDEEF0A3D48}" sibTransId="{FF1B0C8D-322E-4B31-B3D6-2AE75DC28C0B}"/>
    <dgm:cxn modelId="{128A2B71-F792-4EB7-BD0C-3D61A2B0568F}" type="presOf" srcId="{5DDCBFFA-C367-4799-99A2-4669F966D1D3}" destId="{1EEE6897-4EC3-4597-835F-10E8B8A4721D}" srcOrd="1" destOrd="0" presId="urn:microsoft.com/office/officeart/2005/8/layout/radial1"/>
    <dgm:cxn modelId="{0F047D85-7E17-498E-AC91-E22F98D39CA1}" type="presOf" srcId="{9873D2EB-8D59-48D5-A2E4-486EB66DBEC8}" destId="{48460879-91CD-4F72-8C35-CD731B19A29A}" srcOrd="1" destOrd="0" presId="urn:microsoft.com/office/officeart/2005/8/layout/radial1"/>
    <dgm:cxn modelId="{9C957D56-4EB9-4CF3-9420-EA7055779DDB}" srcId="{C78148B6-5408-47CD-94F3-3A41D351BF04}" destId="{550CB4D4-7D30-4355-8D43-54D0325F31DA}" srcOrd="0" destOrd="0" parTransId="{7CDC4409-61DA-4E10-A7F6-51669BE60C05}" sibTransId="{101A8C90-A102-4861-ADFE-CEF75125CB0E}"/>
    <dgm:cxn modelId="{BB9D55C8-1E95-4B03-9E34-F5671CC0F17E}" type="presOf" srcId="{22F4A647-65E9-4202-8069-62864994E2FC}" destId="{86C42259-9353-44F9-A320-A1EF8CB2EB94}" srcOrd="0" destOrd="0" presId="urn:microsoft.com/office/officeart/2005/8/layout/radial1"/>
    <dgm:cxn modelId="{15310EA2-FE79-4908-8B07-DD28BD3BBF4A}" type="presOf" srcId="{727228AB-60F9-4DB1-9FAE-4CDEEF0A3D48}" destId="{48806DFE-7A82-4783-97FE-1E0581457EAF}" srcOrd="1" destOrd="0" presId="urn:microsoft.com/office/officeart/2005/8/layout/radial1"/>
    <dgm:cxn modelId="{40C27BB1-F082-4578-A7EE-4AC47D07F657}" type="presOf" srcId="{2DDA1780-AD8F-4D3B-8A04-36EB6B453632}" destId="{64EF3DD6-340A-46DD-8157-40DC8202873D}" srcOrd="0" destOrd="0" presId="urn:microsoft.com/office/officeart/2005/8/layout/radial1"/>
    <dgm:cxn modelId="{75E3C558-E663-446B-AB96-492C1D5CC564}" type="presOf" srcId="{9873D2EB-8D59-48D5-A2E4-486EB66DBEC8}" destId="{6E47B0B6-9E89-4C50-AB48-707A410D4612}" srcOrd="0" destOrd="0" presId="urn:microsoft.com/office/officeart/2005/8/layout/radial1"/>
    <dgm:cxn modelId="{3111FC88-D91F-4B7C-92DE-DC4048BE7753}" type="presOf" srcId="{419D8999-F30A-4F08-BC3E-E40BFD6182EE}" destId="{C3865AF1-8745-4C19-8EA8-2F7D2D587377}" srcOrd="0" destOrd="0" presId="urn:microsoft.com/office/officeart/2005/8/layout/radial1"/>
    <dgm:cxn modelId="{14FC426B-E993-4B93-B295-C446ADCBB58F}" type="presOf" srcId="{C748BED8-9F2A-490F-ABCB-277F7AD1D02F}" destId="{5A853E46-5D63-48B8-8A51-8E48D0FC300F}" srcOrd="0" destOrd="0" presId="urn:microsoft.com/office/officeart/2005/8/layout/radial1"/>
    <dgm:cxn modelId="{C2655EC6-D713-4700-91B6-3B614F10E0BE}" srcId="{C78148B6-5408-47CD-94F3-3A41D351BF04}" destId="{D0589A38-9C09-43E9-86FD-F089D27FC824}" srcOrd="2" destOrd="0" parTransId="{8220B04E-CF87-457C-9838-B2D8750727A3}" sibTransId="{7E36543F-BFC8-4D47-A93A-67A52917251A}"/>
    <dgm:cxn modelId="{410D2C8A-9C03-4F2E-83CC-59225B6286E5}" type="presOf" srcId="{3BBBE22E-7267-4355-ACC5-2B7B7A83E882}" destId="{E5AA6EBE-87FF-43F9-A76B-F79DC409A3F1}" srcOrd="0" destOrd="0" presId="urn:microsoft.com/office/officeart/2005/8/layout/radial1"/>
    <dgm:cxn modelId="{849AEE0A-64F0-48E2-9431-BA3B4BE423A2}" type="presOf" srcId="{5DDCBFFA-C367-4799-99A2-4669F966D1D3}" destId="{41D68692-2605-492F-9CA3-E724B47F2373}" srcOrd="0" destOrd="0" presId="urn:microsoft.com/office/officeart/2005/8/layout/radial1"/>
    <dgm:cxn modelId="{10467651-D2E1-45E0-8404-BE6D69933E0D}" type="presOf" srcId="{CD443915-755A-4B88-A6C9-B32190C4120B}" destId="{340764FC-E5E0-474F-B952-45E45D8F8778}" srcOrd="0" destOrd="0" presId="urn:microsoft.com/office/officeart/2005/8/layout/radial1"/>
    <dgm:cxn modelId="{F21BBE32-127F-4FC2-BE06-BDBA1ECEA9D7}" type="presOf" srcId="{D0589A38-9C09-43E9-86FD-F089D27FC824}" destId="{13B391E8-CCAB-4BE3-9ACA-16D1282241E1}" srcOrd="0" destOrd="0" presId="urn:microsoft.com/office/officeart/2005/8/layout/radial1"/>
    <dgm:cxn modelId="{5C5F5E56-229E-4AD0-AA0C-FCAB1A003AF3}" srcId="{C78148B6-5408-47CD-94F3-3A41D351BF04}" destId="{4BD167DB-B06E-417A-865A-1292F9CE852A}" srcOrd="7" destOrd="0" parTransId="{5DDCBFFA-C367-4799-99A2-4669F966D1D3}" sibTransId="{C1EA39E6-E7CB-475B-8E94-B9959ABA21DB}"/>
    <dgm:cxn modelId="{D62B832A-B68D-46BD-A9DD-CE704437D4ED}" type="presOf" srcId="{8220B04E-CF87-457C-9838-B2D8750727A3}" destId="{A7B3A92E-A029-462F-A2F2-23D58723BD1C}" srcOrd="1" destOrd="0" presId="urn:microsoft.com/office/officeart/2005/8/layout/radial1"/>
    <dgm:cxn modelId="{9D53F686-CC5F-4F06-8C6E-AE43473B1EBB}" srcId="{C78148B6-5408-47CD-94F3-3A41D351BF04}" destId="{5CD673F9-5383-4ACF-B3BB-CEA12536CE23}" srcOrd="5" destOrd="0" parTransId="{8411AA6C-AD25-4AD4-BEC0-D0D185DC70FB}" sibTransId="{BEDDF3D6-7137-4413-84D2-A7167ACD2E8A}"/>
    <dgm:cxn modelId="{737CC12E-DE90-40B5-92C5-14A097713806}" type="presOf" srcId="{8411AA6C-AD25-4AD4-BEC0-D0D185DC70FB}" destId="{E7305B77-4DD4-48E1-8C41-9376C738B6DC}" srcOrd="1" destOrd="0" presId="urn:microsoft.com/office/officeart/2005/8/layout/radial1"/>
    <dgm:cxn modelId="{6EC3F75F-DDB8-448B-8E6E-26328FB53A48}" type="presOf" srcId="{7CDC4409-61DA-4E10-A7F6-51669BE60C05}" destId="{D6507EE6-8B1A-48C2-A142-D9943FA7DE5F}" srcOrd="0" destOrd="0" presId="urn:microsoft.com/office/officeart/2005/8/layout/radial1"/>
    <dgm:cxn modelId="{7CFAB739-3146-4F7C-8276-9EF79BC23A53}" srcId="{C78148B6-5408-47CD-94F3-3A41D351BF04}" destId="{2DDA1780-AD8F-4D3B-8A04-36EB6B453632}" srcOrd="1" destOrd="0" parTransId="{22F4A647-65E9-4202-8069-62864994E2FC}" sibTransId="{1D14A5FB-5CAB-47CF-8660-20732373E83D}"/>
    <dgm:cxn modelId="{65C93E28-9BF8-49BB-AB69-744B17635EEB}" type="presOf" srcId="{7CDC4409-61DA-4E10-A7F6-51669BE60C05}" destId="{E2C9F7D0-22A7-4EB7-8C02-EB0617A1895B}" srcOrd="1" destOrd="0" presId="urn:microsoft.com/office/officeart/2005/8/layout/radial1"/>
    <dgm:cxn modelId="{273A8032-C40A-4BB5-B8B7-15EC7CC8E85C}" type="presOf" srcId="{C78148B6-5408-47CD-94F3-3A41D351BF04}" destId="{E17242A4-581E-4833-BA6B-EE6008A58F24}" srcOrd="0" destOrd="0" presId="urn:microsoft.com/office/officeart/2005/8/layout/radial1"/>
    <dgm:cxn modelId="{38B8E681-0627-4077-9071-4C2A84597C95}" type="presOf" srcId="{8220B04E-CF87-457C-9838-B2D8750727A3}" destId="{FF3CC98D-207F-40C9-8952-B3B5F2F57D50}" srcOrd="0" destOrd="0" presId="urn:microsoft.com/office/officeart/2005/8/layout/radial1"/>
    <dgm:cxn modelId="{E14E7C5A-3E62-42DB-8FBC-5A7EFB98D0F1}" type="presOf" srcId="{3247AA8E-568B-485E-85E0-1DD8DF6DB1FC}" destId="{C5E129B3-8AC7-477E-B360-EBA5F0EC1877}" srcOrd="0" destOrd="0" presId="urn:microsoft.com/office/officeart/2005/8/layout/radial1"/>
    <dgm:cxn modelId="{D4A88FD5-01BF-472F-83CC-6E8F7E7BD95A}" type="presOf" srcId="{6E88699A-5150-408E-8ADF-81788F3C3AC8}" destId="{C15C666F-E2C7-41CE-84AE-5792FF009ED8}" srcOrd="0" destOrd="0" presId="urn:microsoft.com/office/officeart/2005/8/layout/radial1"/>
    <dgm:cxn modelId="{1BE7F6DC-FF2D-4F11-9689-BF8C39C7F0E8}" type="presOf" srcId="{C66E7AD9-70E4-4FED-897A-8A89359B88A8}" destId="{9E243090-9FC0-45C1-BA8C-30DFD0B37D70}" srcOrd="0" destOrd="0" presId="urn:microsoft.com/office/officeart/2005/8/layout/radial1"/>
    <dgm:cxn modelId="{4E3BF0DA-EA23-4630-810F-7954D4007FE6}" type="presOf" srcId="{22F4A647-65E9-4202-8069-62864994E2FC}" destId="{F02B020F-935D-49DF-8C71-5A9D59EDE76A}" srcOrd="1" destOrd="0" presId="urn:microsoft.com/office/officeart/2005/8/layout/radial1"/>
    <dgm:cxn modelId="{6DFA48B6-8E05-4B30-BE4E-12AFCAA12064}" type="presParOf" srcId="{E5AA6EBE-87FF-43F9-A76B-F79DC409A3F1}" destId="{E17242A4-581E-4833-BA6B-EE6008A58F24}" srcOrd="0" destOrd="0" presId="urn:microsoft.com/office/officeart/2005/8/layout/radial1"/>
    <dgm:cxn modelId="{1F80AAAA-868B-4824-AB27-974BF7FA0A39}" type="presParOf" srcId="{E5AA6EBE-87FF-43F9-A76B-F79DC409A3F1}" destId="{D6507EE6-8B1A-48C2-A142-D9943FA7DE5F}" srcOrd="1" destOrd="0" presId="urn:microsoft.com/office/officeart/2005/8/layout/radial1"/>
    <dgm:cxn modelId="{AA7F7503-EEB5-41EB-8A53-1C4E21B0D882}" type="presParOf" srcId="{D6507EE6-8B1A-48C2-A142-D9943FA7DE5F}" destId="{E2C9F7D0-22A7-4EB7-8C02-EB0617A1895B}" srcOrd="0" destOrd="0" presId="urn:microsoft.com/office/officeart/2005/8/layout/radial1"/>
    <dgm:cxn modelId="{B5ABC5BB-BCBA-465D-B172-EB23FC1A3E84}" type="presParOf" srcId="{E5AA6EBE-87FF-43F9-A76B-F79DC409A3F1}" destId="{7933D561-4353-431D-B743-D25D41097A1A}" srcOrd="2" destOrd="0" presId="urn:microsoft.com/office/officeart/2005/8/layout/radial1"/>
    <dgm:cxn modelId="{D26C286E-30AE-4887-9139-002510812489}" type="presParOf" srcId="{E5AA6EBE-87FF-43F9-A76B-F79DC409A3F1}" destId="{86C42259-9353-44F9-A320-A1EF8CB2EB94}" srcOrd="3" destOrd="0" presId="urn:microsoft.com/office/officeart/2005/8/layout/radial1"/>
    <dgm:cxn modelId="{A3DA16BF-E1A3-4B99-9FCB-A376DAC3D0DB}" type="presParOf" srcId="{86C42259-9353-44F9-A320-A1EF8CB2EB94}" destId="{F02B020F-935D-49DF-8C71-5A9D59EDE76A}" srcOrd="0" destOrd="0" presId="urn:microsoft.com/office/officeart/2005/8/layout/radial1"/>
    <dgm:cxn modelId="{2E9DE920-7ADB-4FEB-A448-6EE296BDF98E}" type="presParOf" srcId="{E5AA6EBE-87FF-43F9-A76B-F79DC409A3F1}" destId="{64EF3DD6-340A-46DD-8157-40DC8202873D}" srcOrd="4" destOrd="0" presId="urn:microsoft.com/office/officeart/2005/8/layout/radial1"/>
    <dgm:cxn modelId="{1A1C2D98-084C-40D6-A18E-8CDF23F2D9CB}" type="presParOf" srcId="{E5AA6EBE-87FF-43F9-A76B-F79DC409A3F1}" destId="{FF3CC98D-207F-40C9-8952-B3B5F2F57D50}" srcOrd="5" destOrd="0" presId="urn:microsoft.com/office/officeart/2005/8/layout/radial1"/>
    <dgm:cxn modelId="{4D51B50F-B9F3-4FA1-8608-50720BDA006B}" type="presParOf" srcId="{FF3CC98D-207F-40C9-8952-B3B5F2F57D50}" destId="{A7B3A92E-A029-462F-A2F2-23D58723BD1C}" srcOrd="0" destOrd="0" presId="urn:microsoft.com/office/officeart/2005/8/layout/radial1"/>
    <dgm:cxn modelId="{691E73D4-5E6B-4C97-B2F2-BC3B48B3D871}" type="presParOf" srcId="{E5AA6EBE-87FF-43F9-A76B-F79DC409A3F1}" destId="{13B391E8-CCAB-4BE3-9ACA-16D1282241E1}" srcOrd="6" destOrd="0" presId="urn:microsoft.com/office/officeart/2005/8/layout/radial1"/>
    <dgm:cxn modelId="{C34BCEA3-57AD-406F-B6AB-F0BF6739E68F}" type="presParOf" srcId="{E5AA6EBE-87FF-43F9-A76B-F79DC409A3F1}" destId="{C5E129B3-8AC7-477E-B360-EBA5F0EC1877}" srcOrd="7" destOrd="0" presId="urn:microsoft.com/office/officeart/2005/8/layout/radial1"/>
    <dgm:cxn modelId="{5553543A-2C7E-4905-90AB-BEA7A532D6B1}" type="presParOf" srcId="{C5E129B3-8AC7-477E-B360-EBA5F0EC1877}" destId="{617DF805-3490-4EA9-8156-BE698CC20B9D}" srcOrd="0" destOrd="0" presId="urn:microsoft.com/office/officeart/2005/8/layout/radial1"/>
    <dgm:cxn modelId="{C494B7AE-FFFC-462A-93F4-E54B5A687263}" type="presParOf" srcId="{E5AA6EBE-87FF-43F9-A76B-F79DC409A3F1}" destId="{340764FC-E5E0-474F-B952-45E45D8F8778}" srcOrd="8" destOrd="0" presId="urn:microsoft.com/office/officeart/2005/8/layout/radial1"/>
    <dgm:cxn modelId="{9E722BFF-A908-4B5D-A89A-721E81D64664}" type="presParOf" srcId="{E5AA6EBE-87FF-43F9-A76B-F79DC409A3F1}" destId="{6E47B0B6-9E89-4C50-AB48-707A410D4612}" srcOrd="9" destOrd="0" presId="urn:microsoft.com/office/officeart/2005/8/layout/radial1"/>
    <dgm:cxn modelId="{55A4A204-241C-4D13-82B5-46B3FD6C99F7}" type="presParOf" srcId="{6E47B0B6-9E89-4C50-AB48-707A410D4612}" destId="{48460879-91CD-4F72-8C35-CD731B19A29A}" srcOrd="0" destOrd="0" presId="urn:microsoft.com/office/officeart/2005/8/layout/radial1"/>
    <dgm:cxn modelId="{ADA46EB3-1CCF-4869-8691-9B1B5379EAEC}" type="presParOf" srcId="{E5AA6EBE-87FF-43F9-A76B-F79DC409A3F1}" destId="{C3865AF1-8745-4C19-8EA8-2F7D2D587377}" srcOrd="10" destOrd="0" presId="urn:microsoft.com/office/officeart/2005/8/layout/radial1"/>
    <dgm:cxn modelId="{299249A9-A0F6-4287-ABFE-3D6E1D24C74E}" type="presParOf" srcId="{E5AA6EBE-87FF-43F9-A76B-F79DC409A3F1}" destId="{7734BF5B-68CF-46A7-95AB-6A01013730CF}" srcOrd="11" destOrd="0" presId="urn:microsoft.com/office/officeart/2005/8/layout/radial1"/>
    <dgm:cxn modelId="{AD76BE33-6D49-4D3C-8C3A-88D05108D467}" type="presParOf" srcId="{7734BF5B-68CF-46A7-95AB-6A01013730CF}" destId="{E7305B77-4DD4-48E1-8C41-9376C738B6DC}" srcOrd="0" destOrd="0" presId="urn:microsoft.com/office/officeart/2005/8/layout/radial1"/>
    <dgm:cxn modelId="{CBD26F02-7D61-4317-B0D2-FFD5A9E998A9}" type="presParOf" srcId="{E5AA6EBE-87FF-43F9-A76B-F79DC409A3F1}" destId="{7E5E5567-079E-451F-8BC7-D5262539E24C}" srcOrd="12" destOrd="0" presId="urn:microsoft.com/office/officeart/2005/8/layout/radial1"/>
    <dgm:cxn modelId="{F919F43B-0FA9-4906-BF63-491BDE9B2809}" type="presParOf" srcId="{E5AA6EBE-87FF-43F9-A76B-F79DC409A3F1}" destId="{5A853E46-5D63-48B8-8A51-8E48D0FC300F}" srcOrd="13" destOrd="0" presId="urn:microsoft.com/office/officeart/2005/8/layout/radial1"/>
    <dgm:cxn modelId="{10D64126-7460-413C-BDB8-ACFBE83973A2}" type="presParOf" srcId="{5A853E46-5D63-48B8-8A51-8E48D0FC300F}" destId="{7C10D79A-E6E9-496F-B9A1-7B63A1233391}" srcOrd="0" destOrd="0" presId="urn:microsoft.com/office/officeart/2005/8/layout/radial1"/>
    <dgm:cxn modelId="{C24EB551-F65C-49A5-801E-2168B4070293}" type="presParOf" srcId="{E5AA6EBE-87FF-43F9-A76B-F79DC409A3F1}" destId="{9E243090-9FC0-45C1-BA8C-30DFD0B37D70}" srcOrd="14" destOrd="0" presId="urn:microsoft.com/office/officeart/2005/8/layout/radial1"/>
    <dgm:cxn modelId="{42EB190A-090F-47EB-B65A-22519A4E0E72}" type="presParOf" srcId="{E5AA6EBE-87FF-43F9-A76B-F79DC409A3F1}" destId="{41D68692-2605-492F-9CA3-E724B47F2373}" srcOrd="15" destOrd="0" presId="urn:microsoft.com/office/officeart/2005/8/layout/radial1"/>
    <dgm:cxn modelId="{DC3105AF-F7E5-48D5-AFCD-B7FC1D93DBE6}" type="presParOf" srcId="{41D68692-2605-492F-9CA3-E724B47F2373}" destId="{1EEE6897-4EC3-4597-835F-10E8B8A4721D}" srcOrd="0" destOrd="0" presId="urn:microsoft.com/office/officeart/2005/8/layout/radial1"/>
    <dgm:cxn modelId="{46D722CD-9307-4064-8A88-E09214290D9E}" type="presParOf" srcId="{E5AA6EBE-87FF-43F9-A76B-F79DC409A3F1}" destId="{0D56DF97-286D-4B4E-8B7C-4C11517FA3B7}" srcOrd="16" destOrd="0" presId="urn:microsoft.com/office/officeart/2005/8/layout/radial1"/>
    <dgm:cxn modelId="{DA5F2694-2D04-40F9-B0B6-ABF13DE147D7}" type="presParOf" srcId="{E5AA6EBE-87FF-43F9-A76B-F79DC409A3F1}" destId="{2139AADD-18EA-4FEB-8032-EF9E199B0519}" srcOrd="17" destOrd="0" presId="urn:microsoft.com/office/officeart/2005/8/layout/radial1"/>
    <dgm:cxn modelId="{0FB7DB7D-110E-4D83-9C75-FBF246937FA0}" type="presParOf" srcId="{2139AADD-18EA-4FEB-8032-EF9E199B0519}" destId="{48806DFE-7A82-4783-97FE-1E0581457EAF}" srcOrd="0" destOrd="0" presId="urn:microsoft.com/office/officeart/2005/8/layout/radial1"/>
    <dgm:cxn modelId="{413D18BF-5853-4F7B-86BA-7A0895E4414D}" type="presParOf" srcId="{E5AA6EBE-87FF-43F9-A76B-F79DC409A3F1}" destId="{C15C666F-E2C7-41CE-84AE-5792FF009ED8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242A4-581E-4833-BA6B-EE6008A58F24}">
      <dsp:nvSpPr>
        <dsp:cNvPr id="0" name=""/>
        <dsp:cNvSpPr/>
      </dsp:nvSpPr>
      <dsp:spPr>
        <a:xfrm>
          <a:off x="3253248" y="1771141"/>
          <a:ext cx="2441771" cy="1596457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Участники бюджетного процесса</a:t>
          </a: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 </a:t>
          </a:r>
        </a:p>
      </dsp:txBody>
      <dsp:txXfrm>
        <a:off x="3610837" y="2004937"/>
        <a:ext cx="1726593" cy="1128865"/>
      </dsp:txXfrm>
    </dsp:sp>
    <dsp:sp modelId="{D6507EE6-8B1A-48C2-A142-D9943FA7DE5F}">
      <dsp:nvSpPr>
        <dsp:cNvPr id="0" name=""/>
        <dsp:cNvSpPr/>
      </dsp:nvSpPr>
      <dsp:spPr>
        <a:xfrm rot="16573742">
          <a:off x="4326374" y="1498806"/>
          <a:ext cx="526449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526449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4576437" y="1498333"/>
        <a:ext cx="26322" cy="26322"/>
      </dsp:txXfrm>
    </dsp:sp>
    <dsp:sp modelId="{7933D561-4353-431D-B743-D25D41097A1A}">
      <dsp:nvSpPr>
        <dsp:cNvPr id="0" name=""/>
        <dsp:cNvSpPr/>
      </dsp:nvSpPr>
      <dsp:spPr>
        <a:xfrm>
          <a:off x="3299050" y="78138"/>
          <a:ext cx="2766036" cy="1172311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plastic"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Президент РФ</a:t>
          </a:r>
        </a:p>
      </dsp:txBody>
      <dsp:txXfrm>
        <a:off x="3704127" y="249819"/>
        <a:ext cx="1955882" cy="828949"/>
      </dsp:txXfrm>
    </dsp:sp>
    <dsp:sp modelId="{86C42259-9353-44F9-A320-A1EF8CB2EB94}">
      <dsp:nvSpPr>
        <dsp:cNvPr id="0" name=""/>
        <dsp:cNvSpPr/>
      </dsp:nvSpPr>
      <dsp:spPr>
        <a:xfrm rot="19945144">
          <a:off x="5380679" y="1865742"/>
          <a:ext cx="832346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832346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776043" y="1857621"/>
        <a:ext cx="41617" cy="41617"/>
      </dsp:txXfrm>
    </dsp:sp>
    <dsp:sp modelId="{64EF3DD6-340A-46DD-8157-40DC8202873D}">
      <dsp:nvSpPr>
        <dsp:cNvPr id="0" name=""/>
        <dsp:cNvSpPr/>
      </dsp:nvSpPr>
      <dsp:spPr>
        <a:xfrm>
          <a:off x="5956915" y="433867"/>
          <a:ext cx="2191025" cy="1577391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700" b="0" i="0" u="none" strike="noStrike" kern="1200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Государственные органы законодательной власти</a:t>
          </a:r>
        </a:p>
      </dsp:txBody>
      <dsp:txXfrm>
        <a:off x="6277783" y="664871"/>
        <a:ext cx="1549289" cy="1115383"/>
      </dsp:txXfrm>
    </dsp:sp>
    <dsp:sp modelId="{FF3CC98D-207F-40C9-8952-B3B5F2F57D50}">
      <dsp:nvSpPr>
        <dsp:cNvPr id="0" name=""/>
        <dsp:cNvSpPr/>
      </dsp:nvSpPr>
      <dsp:spPr>
        <a:xfrm rot="145380">
          <a:off x="5692391" y="2612034"/>
          <a:ext cx="179725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179725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777760" y="2620229"/>
        <a:ext cx="8986" cy="8986"/>
      </dsp:txXfrm>
    </dsp:sp>
    <dsp:sp modelId="{13B391E8-CCAB-4BE3-9ACA-16D1282241E1}">
      <dsp:nvSpPr>
        <dsp:cNvPr id="0" name=""/>
        <dsp:cNvSpPr/>
      </dsp:nvSpPr>
      <dsp:spPr>
        <a:xfrm>
          <a:off x="5867754" y="2037069"/>
          <a:ext cx="2518667" cy="1289118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Государственные органы исполнительной власти </a:t>
          </a:r>
        </a:p>
      </dsp:txBody>
      <dsp:txXfrm>
        <a:off x="6236604" y="2225856"/>
        <a:ext cx="1780967" cy="911544"/>
      </dsp:txXfrm>
    </dsp:sp>
    <dsp:sp modelId="{C5E129B3-8AC7-477E-B360-EBA5F0EC1877}">
      <dsp:nvSpPr>
        <dsp:cNvPr id="0" name=""/>
        <dsp:cNvSpPr/>
      </dsp:nvSpPr>
      <dsp:spPr>
        <a:xfrm rot="1734650">
          <a:off x="5340619" y="3328536"/>
          <a:ext cx="1062206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1062206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845167" y="3314669"/>
        <a:ext cx="53110" cy="53110"/>
      </dsp:txXfrm>
    </dsp:sp>
    <dsp:sp modelId="{340764FC-E5E0-474F-B952-45E45D8F8778}">
      <dsp:nvSpPr>
        <dsp:cNvPr id="0" name=""/>
        <dsp:cNvSpPr/>
      </dsp:nvSpPr>
      <dsp:spPr>
        <a:xfrm>
          <a:off x="6052696" y="3389976"/>
          <a:ext cx="2148793" cy="1289118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местного самоуправления</a:t>
          </a:r>
        </a:p>
      </dsp:txBody>
      <dsp:txXfrm>
        <a:off x="6367379" y="3578763"/>
        <a:ext cx="1519427" cy="911544"/>
      </dsp:txXfrm>
    </dsp:sp>
    <dsp:sp modelId="{6E47B0B6-9E89-4C50-AB48-707A410D4612}">
      <dsp:nvSpPr>
        <dsp:cNvPr id="0" name=""/>
        <dsp:cNvSpPr/>
      </dsp:nvSpPr>
      <dsp:spPr>
        <a:xfrm rot="4356951">
          <a:off x="4573217" y="3537049"/>
          <a:ext cx="415695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415695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4770673" y="3539345"/>
        <a:ext cx="20784" cy="20784"/>
      </dsp:txXfrm>
    </dsp:sp>
    <dsp:sp modelId="{C3865AF1-8745-4C19-8EA8-2F7D2D587377}">
      <dsp:nvSpPr>
        <dsp:cNvPr id="0" name=""/>
        <dsp:cNvSpPr/>
      </dsp:nvSpPr>
      <dsp:spPr>
        <a:xfrm>
          <a:off x="3999900" y="3737904"/>
          <a:ext cx="2061894" cy="1219326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денежно-кредитного регулирования (Центробанк РФ)</a:t>
          </a:r>
        </a:p>
      </dsp:txBody>
      <dsp:txXfrm>
        <a:off x="4301857" y="3916470"/>
        <a:ext cx="1457980" cy="862194"/>
      </dsp:txXfrm>
    </dsp:sp>
    <dsp:sp modelId="{7734BF5B-68CF-46A7-95AB-6A01013730CF}">
      <dsp:nvSpPr>
        <dsp:cNvPr id="0" name=""/>
        <dsp:cNvSpPr/>
      </dsp:nvSpPr>
      <dsp:spPr>
        <a:xfrm rot="7604531">
          <a:off x="3499808" y="3494043"/>
          <a:ext cx="549128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549128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3760644" y="3493003"/>
        <a:ext cx="27456" cy="27456"/>
      </dsp:txXfrm>
    </dsp:sp>
    <dsp:sp modelId="{7E5E5567-079E-451F-8BC7-D5262539E24C}">
      <dsp:nvSpPr>
        <dsp:cNvPr id="0" name=""/>
        <dsp:cNvSpPr/>
      </dsp:nvSpPr>
      <dsp:spPr>
        <a:xfrm>
          <a:off x="2264118" y="3651102"/>
          <a:ext cx="1833745" cy="1300978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Кредитные организации</a:t>
          </a:r>
        </a:p>
      </dsp:txBody>
      <dsp:txXfrm>
        <a:off x="2532664" y="3841626"/>
        <a:ext cx="1296653" cy="919930"/>
      </dsp:txXfrm>
    </dsp:sp>
    <dsp:sp modelId="{5A853E46-5D63-48B8-8A51-8E48D0FC300F}">
      <dsp:nvSpPr>
        <dsp:cNvPr id="0" name=""/>
        <dsp:cNvSpPr/>
      </dsp:nvSpPr>
      <dsp:spPr>
        <a:xfrm rot="9182348">
          <a:off x="2312950" y="3333914"/>
          <a:ext cx="1266397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1266397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2914489" y="3314943"/>
        <a:ext cx="63319" cy="63319"/>
      </dsp:txXfrm>
    </dsp:sp>
    <dsp:sp modelId="{9E243090-9FC0-45C1-BA8C-30DFD0B37D70}">
      <dsp:nvSpPr>
        <dsp:cNvPr id="0" name=""/>
        <dsp:cNvSpPr/>
      </dsp:nvSpPr>
      <dsp:spPr>
        <a:xfrm>
          <a:off x="834367" y="3346612"/>
          <a:ext cx="1689209" cy="1289118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Органы государственного и муниципального контроля</a:t>
          </a:r>
        </a:p>
      </dsp:txBody>
      <dsp:txXfrm>
        <a:off x="1081746" y="3535399"/>
        <a:ext cx="1194451" cy="911544"/>
      </dsp:txXfrm>
    </dsp:sp>
    <dsp:sp modelId="{41D68692-2605-492F-9CA3-E724B47F2373}">
      <dsp:nvSpPr>
        <dsp:cNvPr id="0" name=""/>
        <dsp:cNvSpPr/>
      </dsp:nvSpPr>
      <dsp:spPr>
        <a:xfrm rot="10708268">
          <a:off x="2910711" y="2593824"/>
          <a:ext cx="343614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343614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3073928" y="2597922"/>
        <a:ext cx="17180" cy="17180"/>
      </dsp:txXfrm>
    </dsp:sp>
    <dsp:sp modelId="{0D56DF97-286D-4B4E-8B7C-4C11517FA3B7}">
      <dsp:nvSpPr>
        <dsp:cNvPr id="0" name=""/>
        <dsp:cNvSpPr/>
      </dsp:nvSpPr>
      <dsp:spPr>
        <a:xfrm>
          <a:off x="759513" y="1995231"/>
          <a:ext cx="2152325" cy="1289118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Главные распорядители, распорядители и получатели средств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бюджета </a:t>
          </a:r>
        </a:p>
      </dsp:txBody>
      <dsp:txXfrm>
        <a:off x="1074714" y="2184018"/>
        <a:ext cx="1521923" cy="911544"/>
      </dsp:txXfrm>
    </dsp:sp>
    <dsp:sp modelId="{2139AADD-18EA-4FEB-8032-EF9E199B0519}">
      <dsp:nvSpPr>
        <dsp:cNvPr id="0" name=""/>
        <dsp:cNvSpPr/>
      </dsp:nvSpPr>
      <dsp:spPr>
        <a:xfrm rot="12973075">
          <a:off x="2991540" y="1742265"/>
          <a:ext cx="741129" cy="25376"/>
        </a:xfrm>
        <a:custGeom>
          <a:avLst/>
          <a:gdLst/>
          <a:ahLst/>
          <a:cxnLst/>
          <a:rect l="0" t="0" r="0" b="0"/>
          <a:pathLst>
            <a:path>
              <a:moveTo>
                <a:pt x="0" y="12688"/>
              </a:moveTo>
              <a:lnTo>
                <a:pt x="741129" y="12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B prst="convex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3343576" y="1736425"/>
        <a:ext cx="37056" cy="37056"/>
      </dsp:txXfrm>
    </dsp:sp>
    <dsp:sp modelId="{C15C666F-E2C7-41CE-84AE-5792FF009ED8}">
      <dsp:nvSpPr>
        <dsp:cNvPr id="0" name=""/>
        <dsp:cNvSpPr/>
      </dsp:nvSpPr>
      <dsp:spPr>
        <a:xfrm>
          <a:off x="1451951" y="78127"/>
          <a:ext cx="1771313" cy="1853031"/>
        </a:xfrm>
        <a:prstGeom prst="ellipse">
          <a:avLst/>
        </a:prstGeom>
        <a:gradFill rotWithShape="0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  <a:bevelB prst="convex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1" i="1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cs typeface="Arial" charset="0"/>
            </a:rPr>
            <a:t>Иные органы, на которые возложены бюджетные, налоговые и иные полномочия</a:t>
          </a:r>
        </a:p>
      </dsp:txBody>
      <dsp:txXfrm>
        <a:off x="1711354" y="349497"/>
        <a:ext cx="1252507" cy="1310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0.02878</cdr:y>
    </cdr:from>
    <cdr:to>
      <cdr:x>0.32148</cdr:x>
      <cdr:y>0.17231</cdr:y>
    </cdr:to>
    <cdr:sp macro="" textlink="">
      <cdr:nvSpPr>
        <cdr:cNvPr id="2" name="TextBox 15">
          <a:extLst xmlns:a="http://schemas.openxmlformats.org/drawingml/2006/main">
            <a:ext uri="{FF2B5EF4-FFF2-40B4-BE49-F238E27FC236}">
              <a16:creationId xmlns:a16="http://schemas.microsoft.com/office/drawing/2014/main" id="{9B01B54C-49A2-4772-92A5-3B907C104444}"/>
            </a:ext>
          </a:extLst>
        </cdr:cNvPr>
        <cdr:cNvSpPr txBox="1"/>
      </cdr:nvSpPr>
      <cdr:spPr>
        <a:xfrm xmlns:a="http://schemas.openxmlformats.org/drawingml/2006/main">
          <a:off x="0" y="67885"/>
          <a:ext cx="119062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</cdr:txBody>
    </cdr:sp>
  </cdr:relSizeAnchor>
  <cdr:relSizeAnchor xmlns:cdr="http://schemas.openxmlformats.org/drawingml/2006/chartDrawing">
    <cdr:from>
      <cdr:x>0.03779</cdr:x>
      <cdr:y>0.16713</cdr:y>
    </cdr:from>
    <cdr:to>
      <cdr:x>0.28256</cdr:x>
      <cdr:y>0.33675</cdr:y>
    </cdr:to>
    <cdr:sp macro="" textlink="">
      <cdr:nvSpPr>
        <cdr:cNvPr id="4" name="TextBox 75">
          <a:extLst xmlns:a="http://schemas.openxmlformats.org/drawingml/2006/main">
            <a:ext uri="{FF2B5EF4-FFF2-40B4-BE49-F238E27FC236}">
              <a16:creationId xmlns:a16="http://schemas.microsoft.com/office/drawing/2014/main" id="{D61F4F60-CF35-49CD-91AA-7768C4DD865C}"/>
            </a:ext>
          </a:extLst>
        </cdr:cNvPr>
        <cdr:cNvSpPr txBox="1"/>
      </cdr:nvSpPr>
      <cdr:spPr>
        <a:xfrm xmlns:a="http://schemas.openxmlformats.org/drawingml/2006/main">
          <a:off x="139971" y="394209"/>
          <a:ext cx="906527" cy="40009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200"/>
            </a:lnSpc>
          </a:pPr>
          <a:r>
            <a:rPr 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5018,3</a:t>
          </a:r>
          <a:endParaRPr lang="ru-RU" sz="1600" b="1" dirty="0">
            <a:solidFill>
              <a:schemeClr val="tx2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>
            <a:lnSpc>
              <a:spcPts val="1200"/>
            </a:lnSpc>
          </a:pPr>
          <a:r>
            <a:rPr lang="ru-RU" sz="9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sz="900" b="1" dirty="0" smtClean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900" b="1" dirty="0">
            <a:solidFill>
              <a:srgbClr val="00CC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0.45274</cdr:x>
      <cdr:y>0.81342</cdr:y>
    </cdr:from>
    <cdr:to>
      <cdr:x>0.46649</cdr:x>
      <cdr:y>0.93528</cdr:y>
    </cdr:to>
    <cdr:sp macro="" textlink="">
      <cdr:nvSpPr>
        <cdr:cNvPr id="6" name="Прямоугольник 5">
          <a:extLst xmlns:a="http://schemas.openxmlformats.org/drawingml/2006/main">
            <a:ext uri="{FF2B5EF4-FFF2-40B4-BE49-F238E27FC236}">
              <a16:creationId xmlns:a16="http://schemas.microsoft.com/office/drawing/2014/main" id="{447FA960-7C20-4343-AE77-A035121474C5}"/>
            </a:ext>
          </a:extLst>
        </cdr:cNvPr>
        <cdr:cNvSpPr/>
      </cdr:nvSpPr>
      <cdr:spPr>
        <a:xfrm xmlns:a="http://schemas.openxmlformats.org/drawingml/2006/main" rot="686063">
          <a:off x="1676761" y="2153895"/>
          <a:ext cx="50924" cy="322680"/>
        </a:xfrm>
        <a:prstGeom xmlns:a="http://schemas.openxmlformats.org/drawingml/2006/main" prst="rect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0.24734</cdr:x>
      <cdr:y>0.93717</cdr:y>
    </cdr:from>
    <cdr:to>
      <cdr:x>0.44627</cdr:x>
      <cdr:y>1</cdr:y>
    </cdr:to>
    <cdr:sp macro="" textlink="">
      <cdr:nvSpPr>
        <cdr:cNvPr id="7" name="Полилиния 6"/>
        <cdr:cNvSpPr/>
      </cdr:nvSpPr>
      <cdr:spPr>
        <a:xfrm xmlns:a="http://schemas.openxmlformats.org/drawingml/2006/main">
          <a:off x="916035" y="2481579"/>
          <a:ext cx="736754" cy="166371"/>
        </a:xfrm>
        <a:custGeom xmlns:a="http://schemas.openxmlformats.org/drawingml/2006/main">
          <a:avLst/>
          <a:gdLst>
            <a:gd name="connsiteX0" fmla="*/ 795130 w 795130"/>
            <a:gd name="connsiteY0" fmla="*/ 0 h 365760"/>
            <a:gd name="connsiteX1" fmla="*/ 636104 w 795130"/>
            <a:gd name="connsiteY1" fmla="*/ 365760 h 365760"/>
            <a:gd name="connsiteX2" fmla="*/ 0 w 795130"/>
            <a:gd name="connsiteY2" fmla="*/ 365760 h 365760"/>
            <a:gd name="connsiteX0" fmla="*/ 795130 w 795130"/>
            <a:gd name="connsiteY0" fmla="*/ 0 h 421419"/>
            <a:gd name="connsiteX1" fmla="*/ 636104 w 795130"/>
            <a:gd name="connsiteY1" fmla="*/ 421419 h 421419"/>
            <a:gd name="connsiteX2" fmla="*/ 0 w 795130"/>
            <a:gd name="connsiteY2" fmla="*/ 421419 h 421419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</a:cxnLst>
          <a:rect l="l" t="t" r="r" b="b"/>
          <a:pathLst>
            <a:path w="795130" h="421419">
              <a:moveTo>
                <a:pt x="795130" y="0"/>
              </a:moveTo>
              <a:lnTo>
                <a:pt x="636104" y="421419"/>
              </a:lnTo>
              <a:lnTo>
                <a:pt x="0" y="421419"/>
              </a:lnTo>
            </a:path>
          </a:pathLst>
        </a:custGeom>
        <a:noFill xmlns:a="http://schemas.openxmlformats.org/drawingml/2006/main"/>
        <a:ln xmlns:a="http://schemas.openxmlformats.org/drawingml/2006/main" w="38100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</cdr:x>
      <cdr:y>0.75518</cdr:y>
    </cdr:from>
    <cdr:to>
      <cdr:x>0.23771</cdr:x>
      <cdr:y>0.87261</cdr:y>
    </cdr:to>
    <cdr:sp macro="" textlink="">
      <cdr:nvSpPr>
        <cdr:cNvPr id="9" name="TextBox 24">
          <a:extLst xmlns:a="http://schemas.openxmlformats.org/drawingml/2006/main">
            <a:ext uri="{FF2B5EF4-FFF2-40B4-BE49-F238E27FC236}">
              <a16:creationId xmlns:a16="http://schemas.microsoft.com/office/drawing/2014/main" id="{E0EC2B8F-2F13-4BCE-8231-5EE87CC26E87}"/>
            </a:ext>
          </a:extLst>
        </cdr:cNvPr>
        <cdr:cNvSpPr txBox="1"/>
      </cdr:nvSpPr>
      <cdr:spPr>
        <a:xfrm xmlns:a="http://schemas.openxmlformats.org/drawingml/2006/main">
          <a:off x="0" y="1781291"/>
          <a:ext cx="880369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профицит</a:t>
          </a:r>
          <a:endParaRPr lang="ru-RU" sz="1200" b="1" dirty="0">
            <a:solidFill>
              <a:schemeClr val="tx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0.01827</cdr:x>
      <cdr:y>0.83037</cdr:y>
    </cdr:from>
    <cdr:to>
      <cdr:x>0.25532</cdr:x>
      <cdr:y>1</cdr:y>
    </cdr:to>
    <cdr:sp macro="" textlink="">
      <cdr:nvSpPr>
        <cdr:cNvPr id="8" name="TextBox 8">
          <a:extLst xmlns:a="http://schemas.openxmlformats.org/drawingml/2006/main">
            <a:ext uri="{FF2B5EF4-FFF2-40B4-BE49-F238E27FC236}">
              <a16:creationId xmlns:a16="http://schemas.microsoft.com/office/drawing/2014/main" id="{D61F4F60-CF35-49CD-91AA-7768C4DD865C}"/>
            </a:ext>
          </a:extLst>
        </cdr:cNvPr>
        <cdr:cNvSpPr txBox="1"/>
      </cdr:nvSpPr>
      <cdr:spPr>
        <a:xfrm xmlns:a="http://schemas.openxmlformats.org/drawingml/2006/main">
          <a:off x="67664" y="1958646"/>
          <a:ext cx="877935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1pPr>
          <a:lvl2pPr marL="4572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2pPr>
          <a:lvl3pPr marL="9144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3pPr>
          <a:lvl4pPr marL="13716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4pPr>
          <a:lvl5pPr marL="18288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defTabSz="457200" fontAlgn="auto">
            <a:lnSpc>
              <a:spcPts val="1200"/>
            </a:lnSpc>
            <a:spcBef>
              <a:spcPts val="0"/>
            </a:spcBef>
            <a:spcAft>
              <a:spcPts val="0"/>
            </a:spcAft>
            <a:buClrTx/>
            <a:buFontTx/>
            <a:buNone/>
          </a:pPr>
          <a:r>
            <a:rPr lang="ru-RU" sz="1600" i="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293,4 </a:t>
          </a:r>
          <a:r>
            <a:rPr lang="ru-RU" sz="900" i="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sz="900" i="0" dirty="0">
              <a:solidFill>
                <a:srgbClr val="D8D8D8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cdr:txBody>
    </cdr:sp>
  </cdr:relSizeAnchor>
  <cdr:relSizeAnchor xmlns:cdr="http://schemas.openxmlformats.org/drawingml/2006/chartDrawing">
    <cdr:from>
      <cdr:x>0.65023</cdr:x>
      <cdr:y>0.01183</cdr:y>
    </cdr:from>
    <cdr:to>
      <cdr:x>1</cdr:x>
      <cdr:y>0.15536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B26D6E6E-4589-41B2-A1DD-DBA4EA3C175F}"/>
            </a:ext>
          </a:extLst>
        </cdr:cNvPr>
        <cdr:cNvSpPr txBox="1"/>
      </cdr:nvSpPr>
      <cdr:spPr>
        <a:xfrm xmlns:a="http://schemas.openxmlformats.org/drawingml/2006/main">
          <a:off x="2408183" y="27894"/>
          <a:ext cx="1295401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1pPr>
          <a:lvl2pPr marL="4572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2pPr>
          <a:lvl3pPr marL="9144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3pPr>
          <a:lvl4pPr marL="13716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4pPr>
          <a:lvl5pPr marL="18288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defTabSz="457200" fontAlgn="auto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FontTx/>
            <a:buNone/>
          </a:pPr>
          <a:r>
            <a:rPr lang="ru-RU" sz="1600" i="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  <a:endParaRPr lang="ru-RU" sz="1600" i="0" dirty="0">
            <a:solidFill>
              <a:schemeClr val="accent3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0.74032</cdr:x>
      <cdr:y>0.13563</cdr:y>
    </cdr:from>
    <cdr:to>
      <cdr:x>1</cdr:x>
      <cdr:y>0.30525</cdr:y>
    </cdr:to>
    <cdr:sp macro="" textlink="">
      <cdr:nvSpPr>
        <cdr:cNvPr id="11" name="TextBox 10">
          <a:extLst xmlns:a="http://schemas.openxmlformats.org/drawingml/2006/main">
            <a:ext uri="{FF2B5EF4-FFF2-40B4-BE49-F238E27FC236}">
              <a16:creationId xmlns:a16="http://schemas.microsoft.com/office/drawing/2014/main" id="{D61F4F60-CF35-49CD-91AA-7768C4DD865C}"/>
            </a:ext>
          </a:extLst>
        </cdr:cNvPr>
        <cdr:cNvSpPr txBox="1"/>
      </cdr:nvSpPr>
      <cdr:spPr>
        <a:xfrm xmlns:a="http://schemas.openxmlformats.org/drawingml/2006/main">
          <a:off x="2741837" y="319914"/>
          <a:ext cx="961747" cy="40009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1pPr>
          <a:lvl2pPr marL="4572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2pPr>
          <a:lvl3pPr marL="9144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3pPr>
          <a:lvl4pPr marL="13716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4pPr>
          <a:lvl5pPr marL="18288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lvl="0" fontAlgn="auto">
            <a:lnSpc>
              <a:spcPts val="1200"/>
            </a:lnSpc>
            <a:spcBef>
              <a:spcPts val="0"/>
            </a:spcBef>
            <a:spcAft>
              <a:spcPts val="0"/>
            </a:spcAft>
            <a:buClrTx/>
          </a:pPr>
          <a:r>
            <a:rPr lang="ru-RU" sz="1600" i="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4724,9</a:t>
          </a:r>
          <a:endParaRPr lang="ru-RU" sz="1600" i="0" kern="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lvl="0" fontAlgn="auto">
            <a:lnSpc>
              <a:spcPts val="1200"/>
            </a:lnSpc>
            <a:spcBef>
              <a:spcPts val="0"/>
            </a:spcBef>
            <a:spcAft>
              <a:spcPts val="0"/>
            </a:spcAft>
            <a:buClrTx/>
          </a:pPr>
          <a:r>
            <a:rPr lang="en-US" sz="1500" i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i="0" kern="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sz="900" i="0" kern="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cdr:txBody>
    </cdr:sp>
  </cdr:relSizeAnchor>
  <cdr:relSizeAnchor xmlns:cdr="http://schemas.openxmlformats.org/drawingml/2006/chartDrawing">
    <cdr:from>
      <cdr:x>0.3354</cdr:x>
      <cdr:y>0.26909</cdr:y>
    </cdr:from>
    <cdr:to>
      <cdr:x>0.6646</cdr:x>
      <cdr:y>0.7297</cdr:y>
    </cdr:to>
    <cdr:sp macro="" textlink="">
      <cdr:nvSpPr>
        <cdr:cNvPr id="12" name="Овал 11"/>
        <cdr:cNvSpPr/>
      </cdr:nvSpPr>
      <cdr:spPr>
        <a:xfrm xmlns:a="http://schemas.openxmlformats.org/drawingml/2006/main">
          <a:off x="1242191" y="712545"/>
          <a:ext cx="1219200" cy="121965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chemeClr val="tx1"/>
          </a:solidFill>
          <a:prstDash val="solid"/>
          <a:miter lim="800000"/>
        </a:ln>
        <a:effectLst xmlns:a="http://schemas.openxmlformats.org/drawingml/2006/main"/>
      </cdr:spPr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1pPr>
          <a:lvl2pPr marL="4572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2pPr>
          <a:lvl3pPr marL="9144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3pPr>
          <a:lvl4pPr marL="13716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4pPr>
          <a:lvl5pPr marL="1828800" algn="ctr" rtl="0" fontAlgn="base">
            <a:lnSpc>
              <a:spcPct val="80000"/>
            </a:lnSpc>
            <a:spcBef>
              <a:spcPct val="20000"/>
            </a:spcBef>
            <a:spcAft>
              <a:spcPct val="0"/>
            </a:spcAft>
            <a:buClr>
              <a:schemeClr val="hlink"/>
            </a:buClr>
            <a:buFont typeface="Wingdings" pitchFamily="2" charset="2"/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sz="2400" b="1" i="1" kern="1200">
              <a:solidFill>
                <a:srgbClr val="333399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defTabSz="457200" fontAlgn="auto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FontTx/>
            <a:buNone/>
            <a:defRPr/>
          </a:pPr>
          <a:endParaRPr lang="ru-RU" sz="1800" b="0" i="0" kern="0" dirty="0" smtClean="0">
            <a:solidFill>
              <a:prstClr val="black"/>
            </a:solidFill>
            <a:latin typeface="Calibri" panose="020F0502020204030204"/>
            <a:cs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0.17647</cdr:x>
      <cdr:y>0.49254</cdr:y>
    </cdr:from>
    <cdr:to>
      <cdr:x>0.36134</cdr:x>
      <cdr:y>0.58209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00200" y="2514600"/>
          <a:ext cx="1676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+mj-lt"/>
              <a:cs typeface="Arial" pitchFamily="34" charset="0"/>
            </a:rPr>
            <a:t>3 267 767,7</a:t>
          </a:r>
          <a:endParaRPr lang="ru-RU" sz="2400" b="1" dirty="0">
            <a:latin typeface="+mj-lt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0.00021</cdr:x>
      <cdr:y>0.00261</cdr:y>
    </cdr:from>
    <cdr:to>
      <cdr:x>0.15987</cdr:x>
      <cdr:y>0.27127</cdr:y>
    </cdr:to>
    <cdr:sp macro="" textlink="">
      <cdr:nvSpPr>
        <cdr:cNvPr id="4" name="Блок-схема: узел 3"/>
        <cdr:cNvSpPr/>
      </cdr:nvSpPr>
      <cdr:spPr bwMode="auto">
        <a:xfrm xmlns:a="http://schemas.openxmlformats.org/drawingml/2006/main">
          <a:off x="1945" y="10418"/>
          <a:ext cx="1447765" cy="1070837"/>
        </a:xfrm>
        <a:prstGeom xmlns:a="http://schemas.openxmlformats.org/drawingml/2006/main" prst="flowChartConnector">
          <a:avLst/>
        </a:prstGeom>
        <a:gradFill xmlns:a="http://schemas.openxmlformats.org/drawingml/2006/main" rotWithShape="1">
          <a:gsLst>
            <a:gs pos="0">
              <a:schemeClr val="bg1">
                <a:lumMod val="20000"/>
                <a:lumOff val="80000"/>
              </a:schemeClr>
            </a:gs>
            <a:gs pos="100000">
              <a:schemeClr val="accent1"/>
            </a:gs>
          </a:gsLst>
          <a:lin ang="5400000" scaled="1"/>
        </a:gra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algn="ctr"/>
          <a:endParaRPr lang="ru-RU" sz="1400" b="1" dirty="0" smtClean="0">
            <a:latin typeface="+mj-lt"/>
            <a:cs typeface="Arial" pitchFamily="34" charset="0"/>
          </a:endParaRPr>
        </a:p>
        <a:p xmlns:a="http://schemas.openxmlformats.org/drawingml/2006/main">
          <a:pPr algn="ctr"/>
          <a:r>
            <a:rPr lang="ru-RU" sz="1400" b="1" dirty="0" smtClean="0">
              <a:latin typeface="+mj-lt"/>
              <a:cs typeface="Arial" pitchFamily="34" charset="0"/>
            </a:rPr>
            <a:t>2024 </a:t>
          </a:r>
          <a:r>
            <a:rPr lang="ru-RU" sz="1400" b="1" dirty="0" smtClean="0">
              <a:latin typeface="+mj-lt"/>
              <a:cs typeface="Arial" pitchFamily="34" charset="0"/>
            </a:rPr>
            <a:t>год (отчёт)</a:t>
          </a:r>
          <a:endParaRPr lang="ru-RU" sz="1400" b="1" dirty="0">
            <a:latin typeface="+mj-lt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0.39683</cdr:x>
      <cdr:y>0.45</cdr:y>
    </cdr:from>
    <cdr:to>
      <cdr:x>0.5873</cdr:x>
      <cdr:y>0.65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05000" y="2057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0.39683</cdr:x>
      <cdr:y>0.53333</cdr:y>
    </cdr:from>
    <cdr:to>
      <cdr:x>0.77778</cdr:x>
      <cdr:y>0.65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05000" y="2438400"/>
          <a:ext cx="18288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+mj-lt"/>
            </a:rPr>
            <a:t>3 720 240,4</a:t>
          </a:r>
          <a:endParaRPr lang="ru-RU" sz="24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0.03955</cdr:x>
      <cdr:y>0.04845</cdr:y>
    </cdr:from>
    <cdr:to>
      <cdr:x>0.34643</cdr:x>
      <cdr:y>0.36512</cdr:y>
    </cdr:to>
    <cdr:sp macro="" textlink="">
      <cdr:nvSpPr>
        <cdr:cNvPr id="5" name="Блок-схема: узел 4"/>
        <cdr:cNvSpPr/>
      </cdr:nvSpPr>
      <cdr:spPr bwMode="auto">
        <a:xfrm xmlns:a="http://schemas.openxmlformats.org/drawingml/2006/main">
          <a:off x="186715" y="183619"/>
          <a:ext cx="1448662" cy="1200247"/>
        </a:xfrm>
        <a:prstGeom xmlns:a="http://schemas.openxmlformats.org/drawingml/2006/main" prst="flowChartConnector">
          <a:avLst/>
        </a:prstGeom>
        <a:gradFill xmlns:a="http://schemas.openxmlformats.org/drawingml/2006/main" rotWithShape="1">
          <a:gsLst>
            <a:gs pos="0">
              <a:schemeClr val="bg1">
                <a:lumMod val="20000"/>
                <a:lumOff val="80000"/>
              </a:schemeClr>
            </a:gs>
            <a:gs pos="100000">
              <a:schemeClr val="accent1"/>
            </a:gs>
          </a:gsLst>
          <a:lin ang="5400000" scaled="1"/>
        </a:gra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400" b="1" dirty="0" smtClean="0">
            <a:latin typeface="+mj-lt"/>
            <a:cs typeface="Arial" pitchFamily="34" charset="0"/>
          </a:endParaRPr>
        </a:p>
        <a:p xmlns:a="http://schemas.openxmlformats.org/drawingml/2006/main">
          <a:pPr algn="ctr"/>
          <a:r>
            <a:rPr lang="ru-RU" sz="1400" b="1" dirty="0" smtClean="0">
              <a:latin typeface="+mj-lt"/>
              <a:cs typeface="Arial" pitchFamily="34" charset="0"/>
            </a:rPr>
            <a:t>2023 </a:t>
          </a:r>
          <a:r>
            <a:rPr lang="ru-RU" sz="1400" b="1" dirty="0" smtClean="0">
              <a:latin typeface="+mj-lt"/>
              <a:cs typeface="Arial" pitchFamily="34" charset="0"/>
            </a:rPr>
            <a:t>год отчёт)</a:t>
          </a:r>
          <a:endParaRPr lang="ru-RU" sz="1400" b="1" dirty="0">
            <a:latin typeface="+mj-lt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47DB0-95C8-4568-882C-6F66AA261032}" type="datetimeFigureOut">
              <a:rPr lang="ru-RU" smtClean="0"/>
              <a:t>23.06.2025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6FD6D-14D3-4F47-BDA1-74F66787ED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7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6FD6D-14D3-4F47-BDA1-74F66787EDD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4F4B5-8F08-4FB0-9076-D5D870571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729415"/>
      </p:ext>
    </p:extLst>
  </p:cSld>
  <p:clrMapOvr>
    <a:masterClrMapping/>
  </p:clrMapOvr>
  <p:transition spd="med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23/06/2025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0DBB-9FD5-43E7-88F1-55A569E9525E}" type="datetimeFigureOut">
              <a:rPr lang="nl-BE"/>
              <a:t>23/06/2025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36665-E7E9-4861-9ADF-F11A47CBAD79}" type="slidenum">
              <a:rPr lang="nl-BE"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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image" Target="../media/image16.jpeg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hyperlink" Target="http://upload.wikimedia.org/wikipedia/ru/3/34/Admin-map-stavropol-region.gif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oleObject" Target="../embeddings/oleObject1.bin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.PNG"/><Relationship Id="rId5" Type="http://schemas.openxmlformats.org/officeDocument/2006/relationships/diagramData" Target="../diagrams/data1.xml"/><Relationship Id="rId10" Type="http://schemas.openxmlformats.org/officeDocument/2006/relationships/image" Target="../media/image2.jpeg"/><Relationship Id="rId4" Type="http://schemas.openxmlformats.org/officeDocument/2006/relationships/image" Target="../media/image7.emf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s.yandex.ru/yandsearch?fp=4&amp;img_url=http://www.donbass.ua/multimedia/images/news/240_180/2013/05/17/dolg.jpg&amp;iorient=&amp;icolor=&amp;p=4&amp;site=&amp;text=%D0%B1%D1%8E%D0%B4%D0%B6%D0%B5%D1%82&amp;pos=132&amp;isize=medium&amp;type=&amp;recent=&amp;rpt=simage&amp;itype=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fp=0&amp;img_url=http://wap.mplaza.ru/parser/images/54d996394a1f46cb677a700337e5f47b.jpg&amp;iorient=&amp;icolor=&amp;site=&amp;text=%D0%B1%D1%8E%D0%B4%D0%B6%D0%B5%D1%82&amp;recent=&amp;type=&amp;isize=medium&amp;pos=4&amp;rpt=simage&amp;itype=&amp;nojs=1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fp=6&amp;img_url=http://m4.licdn.com/media/p/3/000/09e/0e4/1780ee4.jpg&amp;iorient=&amp;icolor=&amp;p=6&amp;site=&amp;text=%D0%B1%D1%8E%D0%B4%D0%B6%D0%B5%D1%82&amp;pos=201&amp;isize=medium&amp;type=&amp;recent=&amp;rpt=simage&amp;itype=&amp;nojs=1" TargetMode="Externa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188239"/>
          <a:ext cx="9144000" cy="6684289"/>
          <a:chOff x="0" y="188239"/>
          <a:chExt cx="9144000" cy="6684289"/>
        </a:xfrm>
      </p:grpSpPr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"/>
            <a:ext cx="9144001" cy="483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-1" y="4838699"/>
            <a:ext cx="9144001" cy="962026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ПРОЕКТУ РЕШЕНИЯ ОБ ИСПОЛНЕНИИ БЮДЖЕТА МИНЕРАЛОВОДСКОГО </a:t>
            </a:r>
            <a:r>
              <a:rPr lang="ru-RU" sz="17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СТАВРОПОЛЬСКОГО КРАЯ ЗА </a:t>
            </a:r>
            <a:r>
              <a:rPr lang="ru-RU" sz="17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2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376440" y="547798"/>
            <a:ext cx="8510588" cy="228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graphicFrame>
        <p:nvGraphicFramePr>
          <p:cNvPr id="146842" name="Group 143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902153"/>
              </p:ext>
            </p:extLst>
          </p:nvPr>
        </p:nvGraphicFramePr>
        <p:xfrm>
          <a:off x="0" y="871995"/>
          <a:ext cx="9143999" cy="2889768"/>
        </p:xfrm>
        <a:graphic>
          <a:graphicData uri="http://schemas.openxmlformats.org/drawingml/2006/table">
            <a:tbl>
              <a:tblPr/>
              <a:tblGrid>
                <a:gridCol w="320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9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76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3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193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1733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402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93172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Этапы бюджетного процесса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июль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авг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сент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нояб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441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Составление проекта бюджета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441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Рассмотрение и утверждение проекта бюджета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31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бюджета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126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утверждение годового отчета об исполнении бюджета за отчетный 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441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Финансовый контроль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8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6765" name="Rectangle 1357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3716781"/>
            <a:ext cx="9144000" cy="32947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100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проекта бюджета- 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 бюджетного процесса. На этом этапе составляется прогноз социально- экономического развития муниципального округа, определяется налоговая, бюджетная и долговая политики, основные характеристики бюджета. Администрация  Минераловодского муниципального округа вносит на рассмотрение в Совет депутатов Минераловодского муниципального округа проект решения о местном бюджете на очередной финансовый год и плановый период </a:t>
            </a:r>
            <a:r>
              <a:rPr lang="ru-RU" altLang="ru-RU" sz="12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15 ноября 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 года.</a:t>
            </a: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100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и утверждение проекта бюджета-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Совет депутатов Минераловодского муниципального округа назначает  дату проведения публичных слушаний. Проект бюджета проходит рассмотрение и согласование в профильных комитетах Совета депутатов. При необходимости проводятся согласительные процедуры, порядок проведения которых закреплен в Положении о бюджетном процессе в Минераловодском городском округе.  Контрольно-счетный орган Минераловодского муниципального округа проводит экспертизу проекта бюджета. Решение о местном бюджете на очередной финансовый год и плановый период принимается Советом депутатов </a:t>
            </a:r>
            <a:r>
              <a:rPr lang="ru-RU" altLang="ru-RU" sz="11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31 декабря текущего года.</a:t>
            </a: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100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бюджета- </a:t>
            </a:r>
            <a:r>
              <a:rPr lang="ru-RU" altLang="ru-RU" sz="1100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сполнение бюджета организуется на основе сводной бюджетной росписи и кассового плана. Бюджет исполняется по доходам, расходам и источникам финансирования бюджета на основе единства кассы и подведомственности расходов. </a:t>
            </a: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100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утверждение годового отчета об исполнении бюджета за отчетный год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по итогам финансового года составляется бюджетная отчетность об исполнении бюджета, которая </a:t>
            </a:r>
            <a:r>
              <a:rPr lang="ru-RU" altLang="ru-RU" sz="11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1 мая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текущего года направляется в Совет депутатов и Контрольно-счетный орган Минераловодского муниципального округа. По годовому отчету об исполнении местного бюджета Советом депутатов Минераловодского муниципального округа проводятся публичные слушания. </a:t>
            </a: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100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контроль- </a:t>
            </a:r>
            <a:r>
              <a:rPr lang="ru-RU" altLang="ru-RU" sz="11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 органов местного самоуправления , направленная на обеспечение соблюдения бюджетного законодательства Российской Федерации и иных нормативно-правовых актов, регулирующих бюджетные правоотношения.</a:t>
            </a:r>
            <a:endParaRPr lang="ru-RU" altLang="ru-RU" sz="1100" b="1" u="sng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100" i="1" dirty="0" smtClean="0">
              <a:solidFill>
                <a:srgbClr val="000066"/>
              </a:solidFill>
              <a:effectLst/>
              <a:latin typeface="Verdana" pitchFamily="34" charset="0"/>
            </a:endParaRPr>
          </a:p>
          <a:p>
            <a:pPr marL="0" indent="538163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100" i="1" dirty="0" smtClean="0">
              <a:solidFill>
                <a:srgbClr val="000066"/>
              </a:solidFill>
              <a:effectLst/>
              <a:latin typeface="Verdana" pitchFamily="34" charset="0"/>
            </a:endParaRPr>
          </a:p>
        </p:txBody>
      </p:sp>
      <p:sp>
        <p:nvSpPr>
          <p:cNvPr id="131178" name="Rectangle 11"/>
          <p:cNvSpPr>
            <a:spLocks noChangeArrowheads="1"/>
          </p:cNvSpPr>
          <p:nvPr/>
        </p:nvSpPr>
        <p:spPr bwMode="auto">
          <a:xfrm>
            <a:off x="-90488" y="1493838"/>
            <a:ext cx="9326563" cy="0"/>
          </a:xfrm>
          <a:prstGeom prst="rect">
            <a:avLst/>
          </a:prstGeom>
          <a:solidFill>
            <a:srgbClr val="FFFFFF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buChar char="§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buChar char="§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endParaRPr lang="ru-RU" altLang="ru-RU" sz="2400" dirty="0">
              <a:solidFill>
                <a:srgbClr val="333399"/>
              </a:solidFill>
            </a:endParaRPr>
          </a:p>
        </p:txBody>
      </p:sp>
      <p:sp>
        <p:nvSpPr>
          <p:cNvPr id="131179" name="Rectangle 635"/>
          <p:cNvSpPr>
            <a:spLocks noChangeArrowheads="1"/>
          </p:cNvSpPr>
          <p:nvPr/>
        </p:nvSpPr>
        <p:spPr bwMode="auto">
          <a:xfrm>
            <a:off x="-90488" y="5364163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buChar char="§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buChar char="§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endParaRPr lang="ru-RU" altLang="ru-RU" sz="1600" i="0" dirty="0">
              <a:solidFill>
                <a:srgbClr val="0066FF"/>
              </a:solidFill>
              <a:latin typeface="Verdana" pitchFamily="34" charset="0"/>
            </a:endParaRPr>
          </a:p>
        </p:txBody>
      </p:sp>
      <p:sp>
        <p:nvSpPr>
          <p:cNvPr id="131180" name="Rectangle 677"/>
          <p:cNvSpPr>
            <a:spLocks noChangeArrowheads="1"/>
          </p:cNvSpPr>
          <p:nvPr/>
        </p:nvSpPr>
        <p:spPr bwMode="auto">
          <a:xfrm>
            <a:off x="-90488" y="1493838"/>
            <a:ext cx="9326563" cy="0"/>
          </a:xfrm>
          <a:prstGeom prst="rect">
            <a:avLst/>
          </a:prstGeom>
          <a:solidFill>
            <a:srgbClr val="FFFFFF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buChar char="§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buChar char="§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endParaRPr lang="ru-RU" altLang="ru-RU" sz="2400" dirty="0">
              <a:solidFill>
                <a:srgbClr val="333399"/>
              </a:solidFill>
            </a:endParaRPr>
          </a:p>
        </p:txBody>
      </p:sp>
      <p:sp>
        <p:nvSpPr>
          <p:cNvPr id="131181" name="Rectangle 1301"/>
          <p:cNvSpPr>
            <a:spLocks noChangeArrowheads="1"/>
          </p:cNvSpPr>
          <p:nvPr/>
        </p:nvSpPr>
        <p:spPr bwMode="auto">
          <a:xfrm>
            <a:off x="-90488" y="5364163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buChar char="§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buChar char="§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endParaRPr lang="ru-RU" altLang="ru-RU" sz="1600" i="0" dirty="0">
              <a:solidFill>
                <a:srgbClr val="0066FF"/>
              </a:solidFill>
              <a:latin typeface="Verdana" pitchFamily="34" charset="0"/>
            </a:endParaRPr>
          </a:p>
        </p:txBody>
      </p:sp>
      <p:pic>
        <p:nvPicPr>
          <p:cNvPr id="9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00304"/>
            <a:ext cx="9144001" cy="25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0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41243"/>
      </p:ext>
    </p:extLst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6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46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46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46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46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497915"/>
            <a:ext cx="8812213" cy="45804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бюджету</a:t>
            </a:r>
            <a:b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форма непосредственного участия населения в местном самоуправлении</a:t>
            </a:r>
          </a:p>
        </p:txBody>
      </p:sp>
      <p:pic>
        <p:nvPicPr>
          <p:cNvPr id="3153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34" y="1101731"/>
            <a:ext cx="4572000" cy="2571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90000"/>
              </a:schemeClr>
            </a:contourClr>
          </a:sp3d>
        </p:spPr>
      </p:pic>
      <p:pic>
        <p:nvPicPr>
          <p:cNvPr id="3153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101728"/>
            <a:ext cx="4572000" cy="250409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lumMod val="20000"/>
                <a:lumOff val="80000"/>
              </a:schemeClr>
            </a:glow>
          </a:effectLst>
          <a:scene3d>
            <a:camera prst="orthographicFront"/>
            <a:lightRig rig="threePt" dir="t"/>
          </a:scene3d>
          <a:sp3d contourW="12700">
            <a:contourClr>
              <a:schemeClr val="accent5">
                <a:lumMod val="20000"/>
                <a:lumOff val="8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3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" y="3593870"/>
            <a:ext cx="4571999" cy="272871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9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3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034" y="3593870"/>
            <a:ext cx="4553931" cy="2728719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5">
                <a:lumMod val="75000"/>
              </a:schemeClr>
            </a:glow>
          </a:effectLst>
          <a:scene3d>
            <a:camera prst="orthographicFront"/>
            <a:lightRig rig="threePt" dir="t"/>
          </a:scene3d>
          <a:sp3d contourW="12700">
            <a:contourClr>
              <a:schemeClr val="accent5">
                <a:lumMod val="20000"/>
                <a:lumOff val="8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imag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2590"/>
            <a:ext cx="9144001" cy="53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0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128716"/>
      </p:ext>
    </p:extLst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4" grpId="0"/>
      <p:bldP spid="31539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66254" y="1019232"/>
            <a:ext cx="8510588" cy="457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и его участие в бюджетном процессе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806332" y="4158170"/>
            <a:ext cx="8005763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500" i="0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sz="1500" i="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itchFamily="18" charset="0"/>
              </a:rPr>
              <a:t>Получает социальные гарантии – расходная часть бюджета (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</a:rPr>
              <a:t>образование,ЖКХ</a:t>
            </a:r>
            <a:r>
              <a:rPr lang="ru-RU" sz="1800" dirty="0">
                <a:solidFill>
                  <a:srgbClr val="0070C0"/>
                </a:solidFill>
                <a:latin typeface="Times New Roman" pitchFamily="18" charset="0"/>
              </a:rPr>
              <a:t>, культура, физическая культура и спорт, социальные 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</a:rPr>
              <a:t>льготы)</a:t>
            </a:r>
            <a:endParaRPr lang="ru-RU" sz="18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1115529" y="2700792"/>
            <a:ext cx="71878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Times New Roman" pitchFamily="18" charset="0"/>
              </a:rPr>
              <a:t>Формирует  доходную часть бюджета в части налоговых поступлений </a:t>
            </a:r>
            <a:br>
              <a:rPr lang="ru-RU" sz="1800" dirty="0">
                <a:solidFill>
                  <a:srgbClr val="0070C0"/>
                </a:solidFill>
                <a:latin typeface="Times New Roman" pitchFamily="18" charset="0"/>
              </a:rPr>
            </a:br>
            <a:endParaRPr lang="ru-RU" sz="18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02406" name="AutoShape 6"/>
          <p:cNvSpPr>
            <a:spLocks noChangeArrowheads="1"/>
          </p:cNvSpPr>
          <p:nvPr/>
        </p:nvSpPr>
        <p:spPr bwMode="auto">
          <a:xfrm>
            <a:off x="1215283" y="1603020"/>
            <a:ext cx="6490616" cy="1045069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gradFill>
            <a:gsLst>
              <a:gs pos="0">
                <a:schemeClr val="tx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0" tIns="0" rIns="0" bIns="0" anchor="ctr"/>
          <a:lstStyle>
            <a:lvl1pPr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b="0" dirty="0" smtClean="0">
                <a:solidFill>
                  <a:srgbClr val="00B0F0"/>
                </a:solidFill>
                <a:latin typeface="Times New Roman" pitchFamily="18" charset="0"/>
              </a:rPr>
              <a:t>ГРАЖДАНИН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b="0" dirty="0" smtClean="0">
                <a:solidFill>
                  <a:srgbClr val="00B0F0"/>
                </a:solidFill>
                <a:latin typeface="Times New Roman" pitchFamily="18" charset="0"/>
              </a:rPr>
              <a:t>Как налогоплательщик</a:t>
            </a:r>
          </a:p>
        </p:txBody>
      </p:sp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1215283" y="3303160"/>
            <a:ext cx="6590368" cy="1045069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gradFill>
            <a:gsLst>
              <a:gs pos="0">
                <a:schemeClr val="tx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0" tIns="0" rIns="0" bIns="0" anchor="ctr"/>
          <a:lstStyle>
            <a:lvl1pPr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b="0" dirty="0" smtClean="0">
                <a:solidFill>
                  <a:srgbClr val="00B0F0"/>
                </a:solidFill>
                <a:latin typeface="Times New Roman" pitchFamily="18" charset="0"/>
              </a:rPr>
              <a:t>ГРАЖДАНИН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b="0" dirty="0" smtClean="0">
                <a:solidFill>
                  <a:srgbClr val="00B0F0"/>
                </a:solidFill>
                <a:latin typeface="Times New Roman" pitchFamily="18" charset="0"/>
              </a:rPr>
              <a:t>Как получатель социальных гарантий</a:t>
            </a:r>
          </a:p>
        </p:txBody>
      </p:sp>
      <p:sp>
        <p:nvSpPr>
          <p:cNvPr id="135185" name="Rectangle 18"/>
          <p:cNvSpPr>
            <a:spLocks noChangeArrowheads="1"/>
          </p:cNvSpPr>
          <p:nvPr/>
        </p:nvSpPr>
        <p:spPr bwMode="auto">
          <a:xfrm>
            <a:off x="3413125" y="3141663"/>
            <a:ext cx="18415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buChar char="§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buChar char="§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endParaRPr lang="ru-RU" altLang="ru-RU" sz="1600" i="0" dirty="0">
              <a:solidFill>
                <a:srgbClr val="0066FF"/>
              </a:solidFill>
              <a:latin typeface="Verdana" pitchFamily="34" charset="0"/>
            </a:endParaRPr>
          </a:p>
        </p:txBody>
      </p:sp>
      <p:pic>
        <p:nvPicPr>
          <p:cNvPr id="12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3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  <p:bldP spid="245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4" descr="iPTSFCOY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830"/>
            <a:ext cx="3469825" cy="377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4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53047" y="1162830"/>
            <a:ext cx="5791200" cy="46701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3.</a:t>
            </a: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начала законодательства о налогах и сборах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Каждое лицо должно уплачивать законно установленные налоги и сборы.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23. </a:t>
            </a: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налогоплательщиков (плательщиков сборов, плательщиков страховых взносов)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Налогоплательщики обязаны: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уплачивать законно установленные налоги;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встать на учет в налоговых органах, если такая обязанность предусмотрена настоящим Кодексом.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Каждый гражданин является участником формирования бюджета с одной стороны как налогоплательщик, наполняя доходы бюджета, с другой – он осуществляет часть расходов как потребитель общественных услуг.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Своевременные и достаточные налоговые поступления способны обеспечить безопасность, финансовую стабильность, независимость государства. </a:t>
            </a:r>
          </a:p>
        </p:txBody>
      </p:sp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8538"/>
            <a:ext cx="9144001" cy="88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93494"/>
          </a:xfrm>
          <a:prstGeom prst="rect">
            <a:avLst/>
          </a:prstGeom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16706" y="570030"/>
            <a:ext cx="8510588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и его участие в бюджетном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224371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24254" y="843348"/>
            <a:ext cx="7772400" cy="65942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-61546" y="1389185"/>
            <a:ext cx="9144000" cy="4411540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3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r>
              <a:rPr lang="ru-RU" sz="33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33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glossarium</a:t>
            </a:r>
            <a:r>
              <a:rPr lang="ru-RU" sz="3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«собрание глосс») — словарь узкоспециализированных терминов в какой-либо отрасли знаний с толкованием, иногда переводом на другой язык, комментариями и примерами</a:t>
            </a:r>
            <a:r>
              <a:rPr lang="ru-RU" sz="33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Собрание глосс (иноязычных или непонятных слов в тексте книги с толкованием) и собственно глоссарий стал предшественником словаря.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Администратор </a:t>
            </a:r>
            <a:r>
              <a:rPr lang="ru-RU" altLang="ru-RU" sz="3300" b="1" dirty="0">
                <a:solidFill>
                  <a:srgbClr val="0070C0"/>
                </a:solidFill>
              </a:rPr>
              <a:t>доходов бюджета </a:t>
            </a:r>
            <a:r>
              <a:rPr lang="ru-RU" altLang="ru-RU" sz="3300" dirty="0">
                <a:solidFill>
                  <a:srgbClr val="0070C0"/>
                </a:solidFill>
              </a:rPr>
              <a:t>- органы государственной власти, органы местного самоуправления, органы управления государственными внебюджетными фондами, ЦБ РФ, а также бюджетные учреждения, созданные органами государственной власти и органами местного самоуправления,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платежей, пеней и штрафов по ним, являющихся доходами бюджетов бюджетной системы </a:t>
            </a:r>
            <a:r>
              <a:rPr lang="ru-RU" altLang="ru-RU" sz="3300" dirty="0" smtClean="0">
                <a:solidFill>
                  <a:srgbClr val="0070C0"/>
                </a:solidFill>
              </a:rPr>
              <a:t>РФ.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Безвозмездные </a:t>
            </a:r>
            <a:r>
              <a:rPr lang="ru-RU" altLang="ru-RU" sz="3300" b="1" dirty="0">
                <a:solidFill>
                  <a:srgbClr val="0070C0"/>
                </a:solidFill>
              </a:rPr>
              <a:t>поступления </a:t>
            </a:r>
            <a:r>
              <a:rPr lang="ru-RU" altLang="ru-RU" sz="3300" dirty="0">
                <a:solidFill>
                  <a:srgbClr val="0070C0"/>
                </a:solidFill>
              </a:rPr>
              <a:t>- это финансовая помощь из бюджетов других уровней (межбюджетные трансферты), от физических и юридических </a:t>
            </a:r>
            <a:r>
              <a:rPr lang="ru-RU" altLang="ru-RU" sz="3300" dirty="0" smtClean="0">
                <a:solidFill>
                  <a:srgbClr val="0070C0"/>
                </a:solidFill>
              </a:rPr>
              <a:t>лиц.</a:t>
            </a:r>
          </a:p>
          <a:p>
            <a:pPr algn="just"/>
            <a:r>
              <a:rPr lang="ru-RU" altLang="ru-RU" sz="3300" dirty="0" smtClean="0">
                <a:solidFill>
                  <a:srgbClr val="0070C0"/>
                </a:solidFill>
              </a:rPr>
              <a:t>  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</a:t>
            </a:r>
            <a:r>
              <a:rPr lang="ru-RU" altLang="ru-RU" sz="3300" dirty="0" smtClean="0">
                <a:solidFill>
                  <a:srgbClr val="0070C0"/>
                </a:solidFill>
              </a:rPr>
              <a:t> </a:t>
            </a:r>
            <a:r>
              <a:rPr lang="ru-RU" altLang="ru-RU" sz="3300" dirty="0">
                <a:solidFill>
                  <a:srgbClr val="0070C0"/>
                </a:solidFill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altLang="ru-RU" sz="3300" dirty="0" smtClean="0">
                <a:solidFill>
                  <a:srgbClr val="0070C0"/>
                </a:solidFill>
              </a:rPr>
              <a:t>самоуправления.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</a:t>
            </a:r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Бюджетная </a:t>
            </a:r>
            <a:r>
              <a:rPr lang="ru-RU" altLang="ru-RU" sz="3300" b="1" dirty="0">
                <a:solidFill>
                  <a:srgbClr val="0070C0"/>
                </a:solidFill>
              </a:rPr>
              <a:t>классификация </a:t>
            </a:r>
            <a:r>
              <a:rPr lang="ru-RU" altLang="ru-RU" sz="3300" dirty="0">
                <a:solidFill>
                  <a:srgbClr val="0070C0"/>
                </a:solidFill>
              </a:rPr>
              <a:t>- группировка доходов и расходов бюджетов всех уровней бюджетной системы РФ, а также </a:t>
            </a:r>
            <a:r>
              <a:rPr lang="ru-RU" altLang="ru-RU" sz="3300" dirty="0" smtClean="0">
                <a:solidFill>
                  <a:srgbClr val="0070C0"/>
                </a:solidFill>
              </a:rPr>
              <a:t>источников </a:t>
            </a:r>
            <a:r>
              <a:rPr lang="ru-RU" altLang="ru-RU" sz="3300" dirty="0">
                <a:solidFill>
                  <a:srgbClr val="0070C0"/>
                </a:solidFill>
              </a:rPr>
              <a:t>финансирования дефицитов этих бюджетов, используемая для составления и исполнения </a:t>
            </a:r>
            <a:r>
              <a:rPr lang="ru-RU" altLang="ru-RU" sz="3300" dirty="0" smtClean="0">
                <a:solidFill>
                  <a:srgbClr val="0070C0"/>
                </a:solidFill>
              </a:rPr>
              <a:t>бюджетов.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Бюджетный </a:t>
            </a:r>
            <a:r>
              <a:rPr lang="ru-RU" altLang="ru-RU" sz="3300" b="1" dirty="0">
                <a:solidFill>
                  <a:srgbClr val="0070C0"/>
                </a:solidFill>
              </a:rPr>
              <a:t>кредит </a:t>
            </a:r>
            <a:r>
              <a:rPr lang="ru-RU" altLang="ru-RU" sz="3300" dirty="0">
                <a:solidFill>
                  <a:srgbClr val="0070C0"/>
                </a:solidFill>
              </a:rPr>
              <a:t>– это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</a:t>
            </a:r>
            <a:r>
              <a:rPr lang="ru-RU" altLang="ru-RU" sz="3300" dirty="0" smtClean="0">
                <a:solidFill>
                  <a:srgbClr val="0070C0"/>
                </a:solidFill>
              </a:rPr>
              <a:t>основах.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Бюджетный </a:t>
            </a:r>
            <a:r>
              <a:rPr lang="ru-RU" altLang="ru-RU" sz="3300" b="1" dirty="0">
                <a:solidFill>
                  <a:srgbClr val="0070C0"/>
                </a:solidFill>
              </a:rPr>
              <a:t>период </a:t>
            </a:r>
            <a:r>
              <a:rPr lang="ru-RU" altLang="ru-RU" sz="3300" dirty="0">
                <a:solidFill>
                  <a:srgbClr val="0070C0"/>
                </a:solidFill>
              </a:rPr>
              <a:t>– отрезок времени, охватывающий все стадии бюджетного планирования. Начинается бюджетный период с момента начала работы по составлению проекта бюджета и завершается утверждением отчета о его </a:t>
            </a:r>
            <a:r>
              <a:rPr lang="ru-RU" altLang="ru-RU" sz="3300" dirty="0" smtClean="0">
                <a:solidFill>
                  <a:srgbClr val="0070C0"/>
                </a:solidFill>
              </a:rPr>
              <a:t>исполнении.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Бюджетный </a:t>
            </a:r>
            <a:r>
              <a:rPr lang="ru-RU" altLang="ru-RU" sz="3300" b="1" dirty="0">
                <a:solidFill>
                  <a:srgbClr val="0070C0"/>
                </a:solidFill>
              </a:rPr>
              <a:t>процесс </a:t>
            </a:r>
            <a:r>
              <a:rPr lang="ru-RU" altLang="ru-RU" sz="3300" dirty="0">
                <a:solidFill>
                  <a:srgbClr val="0070C0"/>
                </a:solidFill>
              </a:rPr>
              <a:t>- деятельность по составлению проекта бюджета, его рассмотрению, утверждению, исполнению, составлению отчета об исполнении и его </a:t>
            </a:r>
            <a:r>
              <a:rPr lang="ru-RU" altLang="ru-RU" sz="3300" dirty="0" smtClean="0">
                <a:solidFill>
                  <a:srgbClr val="0070C0"/>
                </a:solidFill>
              </a:rPr>
              <a:t>утверждению.</a:t>
            </a:r>
          </a:p>
          <a:p>
            <a:pPr algn="just"/>
            <a:r>
              <a:rPr lang="ru-RU" altLang="ru-RU" sz="3300" dirty="0">
                <a:solidFill>
                  <a:srgbClr val="0070C0"/>
                </a:solidFill>
              </a:rPr>
              <a:t> </a:t>
            </a:r>
            <a:r>
              <a:rPr lang="ru-RU" altLang="ru-RU" sz="3300" dirty="0" smtClean="0">
                <a:solidFill>
                  <a:srgbClr val="0070C0"/>
                </a:solidFill>
              </a:rPr>
              <a:t>        </a:t>
            </a:r>
            <a:r>
              <a:rPr lang="ru-RU" altLang="ru-RU" sz="3300" b="1" dirty="0" smtClean="0">
                <a:solidFill>
                  <a:srgbClr val="0070C0"/>
                </a:solidFill>
              </a:rPr>
              <a:t>Бюджетная </a:t>
            </a:r>
            <a:r>
              <a:rPr lang="ru-RU" altLang="ru-RU" sz="3300" b="1" dirty="0">
                <a:solidFill>
                  <a:srgbClr val="0070C0"/>
                </a:solidFill>
              </a:rPr>
              <a:t>система Российской Федерации</a:t>
            </a:r>
            <a:r>
              <a:rPr lang="ru-RU" altLang="ru-RU" sz="3300" dirty="0">
                <a:solidFill>
                  <a:srgbClr val="0070C0"/>
                </a:solidFill>
              </a:rPr>
              <a:t> - совокупность всех бюджетов в РФ: федерального, региональных, местных, государственных внебюджетных фондов.</a:t>
            </a:r>
          </a:p>
          <a:p>
            <a:pPr algn="just"/>
            <a:endPara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4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24254" y="895792"/>
            <a:ext cx="7772400" cy="659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0" y="1405436"/>
            <a:ext cx="8842375" cy="4283187"/>
          </a:xfrm>
        </p:spPr>
        <p:txBody>
          <a:bodyPr>
            <a:normAutofit fontScale="92500" lnSpcReduction="10000"/>
          </a:bodyPr>
          <a:lstStyle/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распорядитель бюджетных средств (ГРБС)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(муниципальный) долг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 публично-правового образования по полученным кредитам, выпущенным ценным бумагам, предоставленным гарантиям перед третьими лицами.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и муниципальные займы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это денежные ресурсы, привлекаемые для покрытия дефицита соответствующего бюджета от физических и юридических лиц, иностранных государств, международных финансовых организаций на основании заключаемых договоров, по которым возникают долговые обязательства РФ, субъекта РФ, муниципального образования как заемщиков или гарантов погашения займов (кредитов) другими заемщик.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(муниципальная) программа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превышение расходов бюджета над его доходами.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это поступающие в бюджет денежные средства (налоги юридических и физических лиц, административные платежи и сборы, безвозмездные поступления).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(или капиталовложения, капитальные затраты)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финансовые средства, затрачиваемые на строительство новых и реконструкцию, расширение и техническое перевооружение действующих предприятий (производственные инвестиции), на жилищное, коммунальное и культурно-бытовое строительство (непроизводственные инвестиции).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один из видов индексов цен, созданный для измерения среднего уровня цен на товары и услуги (потребительской корзины) за определённый период в экономике.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400" i="1" dirty="0" smtClean="0"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2894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3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3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3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6669" y="944460"/>
            <a:ext cx="7772400" cy="659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0" y="1502772"/>
            <a:ext cx="9144000" cy="4602039"/>
          </a:xfrm>
        </p:spPr>
        <p:txBody>
          <a:bodyPr>
            <a:normAutofit fontScale="92500" lnSpcReduction="20000"/>
          </a:bodyPr>
          <a:lstStyle/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-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это средства одного бюджета бюджетной системы РФ, перечисляемые другому бюджету бюджетной системы РФ.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-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физическое лицо или юридическое лицо, на которое законом возложена обязанность уплачивать налоги.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поступления в бюджет от уплаты налогов, установленных Налоговым кодексом РФ.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(с точки зрения как раздел расходов бюджета) аккумулирует расходы, связанные с руководством, управлением, оказанием услуг, а также предоставлением государственной поддержки в целях развития отраслей национальной экономики: сельского хозяйства, транспорта и дорожного хозяйства.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поступления от уплаты пошлин и сборов, установленных законодательством РФ и штрафов за нарушение законодательства.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социально-экономического развития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документ, содержащий систему научно-обоснованных представлений о направлениях и результатах социально-экономического развития Российской Федерации на прогнозируемый период (среднесрочный или долгосрочный).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Прожиточный минимум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это стоимостная величина достаточного для обеспечения нормального функционирования организма человека, сохранения его здоровья, набора продуктов питания, а также минимального набора непродовольственных товаров и минимального набора услуг, необходимых для удовлетворения основных социальных и культурных потребностей лица.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превышение доходов над расходами бюджета.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расходные обязательства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 – правовое образование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это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Российская Федерация (федеральное государство) в целом;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Субъекты РФ - республики, края, области, города федерального подчинения, автономные области, автономные округа;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Муниципальные образования.</a:t>
            </a:r>
          </a:p>
          <a:p>
            <a:pPr marL="0" indent="538163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расходные обязательства</a:t>
            </a:r>
            <a:r>
              <a:rPr lang="ru-RU" altLang="ru-RU" sz="1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  <a:p>
            <a:pPr marL="0" indent="538163" eaLnBrk="1" hangingPunct="1">
              <a:buFont typeface="Wingdings" pitchFamily="2" charset="2"/>
              <a:buNone/>
            </a:pPr>
            <a:endParaRPr lang="ru-RU" altLang="ru-RU" dirty="0" smtClean="0">
              <a:solidFill>
                <a:srgbClr val="00006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5539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3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3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3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3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3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3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3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24254" y="944460"/>
            <a:ext cx="7772400" cy="659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-61546" y="1502772"/>
            <a:ext cx="9144000" cy="6019800"/>
          </a:xfrm>
        </p:spPr>
        <p:txBody>
          <a:bodyPr/>
          <a:lstStyle/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проводятся представительным органом муниципального образования, главой муниципального образования с участием жителей муниципального образования для обсуждения проектов муниципальных правовых актов по вопросам местного значения.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-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Расходные обязательства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это возникающие на основе закона, иного нормативного правового акта, договора или соглашения обязанности публично-правового образования или действующего от его имени бюджетного учреждения предоставить физическому или юридическому лицу, иному публично-правовому образованию средства из соответствующего бюджета.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используемый при составлении проекта бюджета, свод (перечень) законов, иных нормативных правовых актов, муниципальных правовых актов, обуславливающих публичные нормативные обязательства и (или) правовые основания для иных расходных обязательств с указанием соответствующих положений (статей, частей, пунктов, подпунктов, абзацев) законов и иных нормативных правовых актов с оценкой объёмов бюджетных ассигнований, необходимых для исполнения включённых в реестр обязательств.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РФ.</a:t>
            </a:r>
          </a:p>
          <a:p>
            <a:pPr marL="71438" indent="466725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13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</a:t>
            </a:r>
            <a:r>
              <a:rPr lang="ru-RU" altLang="ru-RU" sz="13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бюджетные средства, предоставляемые бюджету другого уровня бюджетной системы РФ, в целях софинансирования расходных обязательств, возникающих при выполнении полномочий органов местного самоуправления по вопросам местного значения.</a:t>
            </a:r>
          </a:p>
          <a:p>
            <a:pPr marL="71438" indent="466725"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altLang="ru-RU" sz="1400" i="1" dirty="0" smtClean="0">
              <a:solidFill>
                <a:srgbClr val="000066"/>
              </a:solidFill>
              <a:effectLst/>
            </a:endParaRPr>
          </a:p>
          <a:p>
            <a:pPr marL="71438" indent="466725" eaLnBrk="1" hangingPunct="1">
              <a:buFont typeface="Wingdings" pitchFamily="2" charset="2"/>
              <a:buNone/>
            </a:pPr>
            <a:endParaRPr lang="ru-RU" altLang="ru-RU" i="1" dirty="0" smtClean="0">
              <a:solidFill>
                <a:srgbClr val="00006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5391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8340" y="949570"/>
            <a:ext cx="8510588" cy="4747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  <p:sp>
        <p:nvSpPr>
          <p:cNvPr id="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40079" y="1424354"/>
            <a:ext cx="8540750" cy="4299438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Бюджет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– это план доходов и расходов на определенный период.</a:t>
            </a:r>
          </a:p>
          <a:p>
            <a:pPr algn="just">
              <a:buNone/>
            </a:pPr>
            <a:r>
              <a:rPr lang="ru-RU" altLang="ru-RU" sz="1400" b="1" dirty="0">
                <a:solidFill>
                  <a:srgbClr val="0070C0"/>
                </a:solidFill>
                <a:latin typeface="Times New Roman" pitchFamily="18" charset="0"/>
              </a:rPr>
              <a:t>Бюджет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itchFamily="18" charset="0"/>
              </a:rPr>
              <a:t>-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(от </a:t>
            </a:r>
            <a:r>
              <a:rPr lang="ru-RU" altLang="ru-RU" sz="1400" dirty="0" err="1">
                <a:solidFill>
                  <a:srgbClr val="0070C0"/>
                </a:solidFill>
                <a:latin typeface="Times New Roman" pitchFamily="18" charset="0"/>
              </a:rPr>
              <a:t>старонормандского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ru-RU" sz="1400" dirty="0" err="1">
                <a:solidFill>
                  <a:srgbClr val="0070C0"/>
                </a:solidFill>
                <a:latin typeface="Times New Roman" pitchFamily="18" charset="0"/>
              </a:rPr>
              <a:t>bougette</a:t>
            </a:r>
            <a:r>
              <a:rPr lang="en-US" altLang="ru-RU" sz="14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– кошель, сумка, кожаный мешок) – 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форма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образования и расходования денежных средств, предназначенных для финансового 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обеспечения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задач и функций государства и местного 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самоуправления.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Доходы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- это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поступающие в бюджет денежные средства (налоги физических и юридических лиц, платежи и сборы, безвозмездные поступления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).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Расходы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-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это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в сфере образования, ЖКХ, культуры, спорта , капитальное строительство и другие расходы</a:t>
            </a: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).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1400" b="1" dirty="0">
                <a:solidFill>
                  <a:srgbClr val="0070C0"/>
                </a:solidFill>
                <a:latin typeface="Times New Roman" pitchFamily="18" charset="0"/>
              </a:rPr>
              <a:t>Сбалансированность бюджета по доходам и расходам </a:t>
            </a:r>
            <a:r>
              <a:rPr lang="ru-RU" altLang="ru-RU" sz="1400" dirty="0">
                <a:solidFill>
                  <a:srgbClr val="0070C0"/>
                </a:solidFill>
                <a:latin typeface="Times New Roman" pitchFamily="18" charset="0"/>
              </a:rPr>
              <a:t>– основополагающее требование, предъявляемое к органам, составляющим и утверждающим бюджет. </a:t>
            </a:r>
            <a:endParaRPr lang="ru-RU" altLang="ru-RU" sz="14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КАКИЕ БЫВАЮТ БЮДЖЕТЫ ?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- 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 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семьи.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Arial" pitchFamily="34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</a:rPr>
              <a:t>- </a:t>
            </a: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 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организаций.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Arial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- 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Бюджеты публично-правовых образований</a:t>
            </a:r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: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1. Российской Федерации (федеральный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бюджет, бюджеты государственных внебюджетных фондов РФ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) 2. Субъектов Российской Федерации(региональные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бюджеты, бюджеты территориальных фондов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ОМС) 3. Муниципальных образований (местные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бюджеты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).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ru-RU" sz="1400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marL="0" indent="0">
              <a:spcBef>
                <a:spcPct val="0"/>
              </a:spcBef>
              <a:buNone/>
              <a:defRPr/>
            </a:pPr>
            <a:endParaRPr lang="ru-RU" sz="1400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marL="0" indent="0">
              <a:spcBef>
                <a:spcPct val="0"/>
              </a:spcBef>
              <a:buNone/>
              <a:defRPr/>
            </a:pPr>
            <a:endParaRPr lang="ru-RU" sz="1400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Char char="-"/>
              <a:defRPr/>
            </a:pPr>
            <a:endParaRPr lang="ru-RU" sz="1400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1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15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sz="15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 algn="just">
              <a:spcBef>
                <a:spcPct val="0"/>
              </a:spcBef>
              <a:buNone/>
            </a:pPr>
            <a:endParaRPr lang="ru-RU" alt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 algn="just">
              <a:buNone/>
            </a:pPr>
            <a:endParaRPr lang="ru-RU" alt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altLang="ru-RU" sz="1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51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12177" y="1336432"/>
            <a:ext cx="7772400" cy="44840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 </a:t>
            </a:r>
            <a:r>
              <a:rPr lang="ru-RU" dirty="0">
                <a:solidFill>
                  <a:srgbClr val="0000FF"/>
                </a:solidFill>
                <a:latin typeface="Arial" charset="0"/>
                <a:cs typeface="Arial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Arial" charset="0"/>
                <a:cs typeface="Arial" charset="0"/>
              </a:rPr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4638" y="1364256"/>
            <a:ext cx="8827477" cy="231092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органы законодательной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органы исполнительной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денежно-кредитного регулирования (Центробанк РФ)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Кредитные организации</a:t>
            </a: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государственного и муниципального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</a:p>
          <a:p>
            <a:pPr algn="l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распорядители, распорядители и получатели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бюджета 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органы, на которые возложены бюджетные, налоговые и иные полномочия</a:t>
            </a:r>
          </a:p>
          <a:p>
            <a:pPr algn="l"/>
            <a:r>
              <a:rPr lang="ru-RU" sz="1600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endParaRPr lang="ru-RU" sz="1600" dirty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algn="l"/>
            <a:endParaRPr lang="ru-RU" sz="1400" b="1" i="1" dirty="0">
              <a:solidFill>
                <a:srgbClr val="0000FF"/>
              </a:solidFill>
              <a:latin typeface="Arial" charset="0"/>
              <a:cs typeface="Arial" charset="0"/>
            </a:endParaRPr>
          </a:p>
          <a:p>
            <a:pPr algn="l"/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1099" y="1560636"/>
            <a:ext cx="2203478" cy="148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0" y="3252682"/>
            <a:ext cx="8510588" cy="7411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ОСТОВЫ СОСТАВЛЕНИЯ ПРОЕКТА БЮДЖЕТА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184638" y="3877373"/>
            <a:ext cx="8510588" cy="16979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</a:rPr>
              <a:t>Бюджетное послание Президента Российской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</a:rPr>
              <a:t>Федерации</a:t>
            </a:r>
          </a:p>
          <a:p>
            <a:pPr algn="l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Прогноз социально-экономического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развития</a:t>
            </a:r>
          </a:p>
          <a:p>
            <a:pPr algn="l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Основные направления бюджетной, налоговой и долговой политики</a:t>
            </a:r>
          </a:p>
          <a:p>
            <a:pPr algn="l"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Муниципальные программы</a:t>
            </a:r>
          </a:p>
          <a:p>
            <a:pPr algn="l">
              <a:defRPr/>
            </a:pPr>
            <a:endParaRPr lang="ru-RU" sz="1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Arial" charset="0"/>
            </a:endParaRPr>
          </a:p>
          <a:p>
            <a:pPr algn="l">
              <a:defRPr/>
            </a:pP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l">
              <a:defRPr/>
            </a:pPr>
            <a:endParaRPr lang="ru-RU" sz="1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9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-76200" y="923192"/>
            <a:ext cx="9296400" cy="1397977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 ЖИТЕЛИ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МИНЕРАЛОВОДСКОГО муниципального ОКРУГА!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ПРЕДСТАВЛЯЕМ  ВАМ ИНФОРМАЦИОННЫЙ МАТЕРИАЛ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0" y="2118945"/>
            <a:ext cx="9144000" cy="359605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-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endParaRPr lang="ru-RU" sz="171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en-US" sz="1800" dirty="0">
                <a:solidFill>
                  <a:srgbClr val="0070C0"/>
                </a:solidFill>
              </a:rPr>
              <a:t> </a:t>
            </a:r>
            <a:r>
              <a:rPr lang="en-US" sz="1800" dirty="0" smtClean="0">
                <a:solidFill>
                  <a:srgbClr val="0070C0"/>
                </a:solidFill>
              </a:rPr>
              <a:t>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с 2014 года все финансовые органы страны составляют на регулярной основе отдельный аналитический документ «Бюджет для граждан», который содержит основные положения проекта закона (решения) о бюджете и отчета о его исполнении в доступной и понятной форме.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Бюджетном послании Президента РФ говорится о необходимости обеспечения большей прозрачности и открытости бюджетного процесса для граждан. Одним из инструментов обеспечения прозрачности и открытости бюджетного процесса для населения является «Бюджет для граждан».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Минераловодского муниципального округа разработан представленный информационно-аналитический материал, который позволит каждому жителю Минераловодского округа самостоятельно ознакомиться с бюджетом Минераловодского муниципального округа за 2024 год.</a:t>
            </a:r>
            <a:endParaRPr lang="en-US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представление бюджета Минераловодского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в понятной и простой форме расскажет о том, кто и как пополняет муниципальную казну, как происходит её распределение, по каким социальным направлениям. </a:t>
            </a:r>
          </a:p>
          <a:p>
            <a:pPr marL="0" indent="0" algn="just"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убеждены, что представленный материал окажется не только интересным с познавательной точки зрения, но и полезным в повседневной жизни. 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материале отражены основные параметры бюджета Минераловодского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Ставропольского края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г., 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экономические показатели, основные направления бюджетной политики.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ru-RU" sz="171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ru-RU" sz="171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71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23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2190ACC-1907-401E-8F2C-55364F5BA3BB}"/>
              </a:ext>
            </a:extLst>
          </p:cNvPr>
          <p:cNvSpPr/>
          <p:nvPr/>
        </p:nvSpPr>
        <p:spPr>
          <a:xfrm>
            <a:off x="87923" y="1045571"/>
            <a:ext cx="89593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5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ПОКАЗАТЕЛИСОЦИАЛЬНО-ЭКОНОМИЧЕСКОГО </a:t>
            </a:r>
            <a:r>
              <a:rPr lang="ru-RU" sz="15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МИНЕРАЛОВОДСКОГО </a:t>
            </a:r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5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22">
            <a:extLst>
              <a:ext uri="{FF2B5EF4-FFF2-40B4-BE49-F238E27FC236}">
                <a16:creationId xmlns:a16="http://schemas.microsoft.com/office/drawing/2014/main" id="{3E286579-5680-42CB-A165-D6AFD0BB6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712325"/>
              </p:ext>
            </p:extLst>
          </p:nvPr>
        </p:nvGraphicFramePr>
        <p:xfrm>
          <a:off x="867507" y="1616523"/>
          <a:ext cx="3124200" cy="4184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:a16="http://schemas.microsoft.com/office/drawing/2014/main" val="2481625732"/>
                    </a:ext>
                  </a:extLst>
                </a:gridCol>
              </a:tblGrid>
              <a:tr h="63178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777843"/>
                  </a:ext>
                </a:extLst>
              </a:tr>
              <a:tr h="581462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 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среднегодовом исчислении), тыс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чел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835853"/>
                  </a:ext>
                </a:extLst>
              </a:tr>
              <a:tr h="773305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 НА ТОВАРЫ И УСЛУГИ НА КОНЕЦ ГОДА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декабрю предыдущего года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247744"/>
                  </a:ext>
                </a:extLst>
              </a:tr>
              <a:tr h="54693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ЗАРЕГИСТРИРОВАННОЙ БЕЗРАБОТИЦЫ (НА КОНЕЦ ГОДА), %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544716"/>
                  </a:ext>
                </a:extLst>
              </a:tr>
              <a:tr h="968016">
                <a:tc>
                  <a:txBody>
                    <a:bodyPr/>
                    <a:lstStyle/>
                    <a:p>
                      <a:pPr marL="0" marR="0" lvl="0" indent="0" algn="l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РАБОТ, ВЫПОЛНЕННЫХ ПО </a:t>
                      </a:r>
                    </a:p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ВИДУ ДЕЯТЕЛЬНОСТИ «СТРОИТЕЛЬСТВО», В ЦЕНАХ СООТВЕТСТВУЮЩИХ ЛЕТ, млн</a:t>
                      </a:r>
                      <a:r>
                        <a:rPr lang="ru-RU" sz="12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332160"/>
                  </a:ext>
                </a:extLst>
              </a:tr>
              <a:tr h="682704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 В ДЕЙСТВИЕ ЖИЛЫХ ДОМОВ, тыс. кв. м. общей площади</a:t>
                      </a:r>
                    </a:p>
                  </a:txBody>
                  <a:tcPr anchor="ctr">
                    <a:solidFill>
                      <a:srgbClr val="B3D0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07675"/>
                  </a:ext>
                </a:extLst>
              </a:tr>
            </a:tbl>
          </a:graphicData>
        </a:graphic>
      </p:graphicFrame>
      <p:graphicFrame>
        <p:nvGraphicFramePr>
          <p:cNvPr id="10" name="Таблица 22">
            <a:extLst>
              <a:ext uri="{FF2B5EF4-FFF2-40B4-BE49-F238E27FC236}">
                <a16:creationId xmlns:a16="http://schemas.microsoft.com/office/drawing/2014/main" id="{C01539AB-512F-49A1-8557-484288B54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403721"/>
              </p:ext>
            </p:extLst>
          </p:nvPr>
        </p:nvGraphicFramePr>
        <p:xfrm>
          <a:off x="3991707" y="1599570"/>
          <a:ext cx="4299438" cy="4201155"/>
        </p:xfrm>
        <a:graphic>
          <a:graphicData uri="http://schemas.openxmlformats.org/drawingml/2006/table">
            <a:tbl>
              <a:tblPr firstRow="1" bandRow="1"/>
              <a:tblGrid>
                <a:gridCol w="790957">
                  <a:extLst>
                    <a:ext uri="{9D8B030D-6E8A-4147-A177-3AD203B41FA5}">
                      <a16:colId xmlns:a16="http://schemas.microsoft.com/office/drawing/2014/main" val="2481625732"/>
                    </a:ext>
                  </a:extLst>
                </a:gridCol>
                <a:gridCol w="853891">
                  <a:extLst>
                    <a:ext uri="{9D8B030D-6E8A-4147-A177-3AD203B41FA5}">
                      <a16:colId xmlns:a16="http://schemas.microsoft.com/office/drawing/2014/main" val="3134937722"/>
                    </a:ext>
                  </a:extLst>
                </a:gridCol>
                <a:gridCol w="888391">
                  <a:extLst>
                    <a:ext uri="{9D8B030D-6E8A-4147-A177-3AD203B41FA5}">
                      <a16:colId xmlns:a16="http://schemas.microsoft.com/office/drawing/2014/main" val="526490490"/>
                    </a:ext>
                  </a:extLst>
                </a:gridCol>
                <a:gridCol w="879766">
                  <a:extLst>
                    <a:ext uri="{9D8B030D-6E8A-4147-A177-3AD203B41FA5}">
                      <a16:colId xmlns:a16="http://schemas.microsoft.com/office/drawing/2014/main" val="1408935381"/>
                    </a:ext>
                  </a:extLst>
                </a:gridCol>
                <a:gridCol w="886433">
                  <a:extLst>
                    <a:ext uri="{9D8B030D-6E8A-4147-A177-3AD203B41FA5}">
                      <a16:colId xmlns:a16="http://schemas.microsoft.com/office/drawing/2014/main" val="53901068"/>
                    </a:ext>
                  </a:extLst>
                </a:gridCol>
              </a:tblGrid>
              <a:tr h="6499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г.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(отчёт)</a:t>
                      </a:r>
                      <a:endParaRPr lang="ru-RU" sz="110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(отчёт)</a:t>
                      </a:r>
                      <a:endParaRPr lang="ru-RU" sz="110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2025г</a:t>
                      </a: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100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2027г</a:t>
                      </a: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(прогноз)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A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777843"/>
                  </a:ext>
                </a:extLst>
              </a:tr>
              <a:tr h="5530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130,88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130,86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129,9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129,8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129,7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835853"/>
                  </a:ext>
                </a:extLst>
              </a:tr>
              <a:tr h="7708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 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 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 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247744"/>
                  </a:ext>
                </a:extLst>
              </a:tr>
              <a:tr h="5548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544716"/>
                  </a:ext>
                </a:extLst>
              </a:tr>
              <a:tr h="971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254,1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640,4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814,95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858,15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896,76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332160"/>
                  </a:ext>
                </a:extLst>
              </a:tr>
              <a:tr h="7005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65,9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54,85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218,0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52,0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13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0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034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 useBgFill="1">
        <p:nvSpPr>
          <p:cNvPr id="7" name="Прямоугольник 6"/>
          <p:cNvSpPr/>
          <p:nvPr/>
        </p:nvSpPr>
        <p:spPr>
          <a:xfrm>
            <a:off x="0" y="1045571"/>
            <a:ext cx="9038492" cy="80707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5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ПРИОРИТЕТЫ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5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МИНЕРАЛОВОДСКОГО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5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endParaRPr lang="ru-RU" sz="15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95248" y="1820351"/>
            <a:ext cx="3827751" cy="85941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5247" y="2751921"/>
            <a:ext cx="3827751" cy="798471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5246" y="3590294"/>
            <a:ext cx="3827751" cy="1140139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17825" y="1973376"/>
            <a:ext cx="2516776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</a:t>
            </a:r>
            <a:endParaRPr lang="en-US" sz="14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инвестиционного</a:t>
            </a:r>
            <a:r>
              <a:rPr lang="en-US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4741" y="1829967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81188" y="4773729"/>
            <a:ext cx="3827751" cy="1035293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1917" y="2732788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4741" y="3739016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6464" y="4842529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54054" y="2850020"/>
            <a:ext cx="3145141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гражданских инициатив и гражданского общества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78820" y="3623010"/>
            <a:ext cx="3695610" cy="976355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услуг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отраслях социальной сферы, использование механизмов </a:t>
            </a:r>
            <a:endParaRPr lang="ru-RU" sz="1400" i="0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государственно-частного партнёрства</a:t>
            </a:r>
            <a:endParaRPr lang="ru-RU" sz="14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7723" y="4829828"/>
            <a:ext cx="3676980" cy="914799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</a:t>
            </a:r>
            <a:endParaRPr lang="en-US" sz="13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и общего образования посредством реконструкции  и строительства новых детских </a:t>
            </a:r>
            <a:r>
              <a:rPr lang="ru-RU" sz="1300" i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садов </a:t>
            </a: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школ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 rot="10800000">
            <a:off x="4818245" y="1815186"/>
            <a:ext cx="3827751" cy="864578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 rot="10800000">
            <a:off x="4818243" y="3599084"/>
            <a:ext cx="3827751" cy="1133884"/>
          </a:xfrm>
          <a:prstGeom prst="roundRect">
            <a:avLst>
              <a:gd name="adj" fmla="val 13167"/>
            </a:avLst>
          </a:prstGeom>
          <a:solidFill>
            <a:srgbClr val="A2D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 rot="10800000">
            <a:off x="4833742" y="4755902"/>
            <a:ext cx="3827751" cy="1027591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 rot="10800000">
            <a:off x="4818244" y="2707244"/>
            <a:ext cx="3827751" cy="835743"/>
          </a:xfrm>
          <a:prstGeom prst="roundRect">
            <a:avLst>
              <a:gd name="adj" fmla="val 13167"/>
            </a:avLst>
          </a:prstGeom>
          <a:solidFill>
            <a:srgbClr val="80A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96577" y="1756677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124539" y="1773271"/>
            <a:ext cx="3447625" cy="914799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модернизация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жилищно – коммунального хозяйства </a:t>
            </a:r>
            <a:r>
              <a:rPr lang="ru-RU" sz="1300" i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округа, </a:t>
            </a:r>
            <a:r>
              <a:rPr lang="ru-RU" sz="1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энергосберегающих технологий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71769" y="2730883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783442" y="2814254"/>
            <a:ext cx="2042381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ситуации на рынке труда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971769" y="3689079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034244" y="3645592"/>
            <a:ext cx="3627249" cy="976355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объёмов </a:t>
            </a:r>
            <a:r>
              <a:rPr lang="ru-RU" sz="1400" i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 и </a:t>
            </a: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 населения муниципалитета доступным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комфортным жильём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84593" y="4812481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379206" y="4917532"/>
            <a:ext cx="2705824" cy="760911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использования бюджетных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1146472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70339" y="1045571"/>
            <a:ext cx="4505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3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3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БЮДЖЕТА МИНЕРАЛОВОДСКОГО </a:t>
            </a:r>
            <a:r>
              <a:rPr lang="ru-RU" sz="13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lang="ru-RU" sz="13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ОКРУГА </a:t>
            </a:r>
            <a:r>
              <a:rPr lang="ru-RU" sz="14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</a:t>
            </a:r>
            <a:r>
              <a:rPr lang="ru-RU" sz="14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83A59C7C-7760-465B-BF11-83D3C18708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8368250"/>
              </p:ext>
            </p:extLst>
          </p:nvPr>
        </p:nvGraphicFramePr>
        <p:xfrm>
          <a:off x="140677" y="1693752"/>
          <a:ext cx="3703584" cy="235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00" y="2488055"/>
            <a:ext cx="756138" cy="756138"/>
          </a:xfrm>
          <a:prstGeom prst="rect">
            <a:avLst/>
          </a:prstGeom>
        </p:spPr>
      </p:pic>
      <p:graphicFrame>
        <p:nvGraphicFramePr>
          <p:cNvPr id="14" name="Объект 3">
            <a:extLst>
              <a:ext uri="{FF2B5EF4-FFF2-40B4-BE49-F238E27FC236}">
                <a16:creationId xmlns:a16="http://schemas.microsoft.com/office/drawing/2014/main" id="{EACAF5C5-FBA5-43DF-B289-296E112AE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264932"/>
              </p:ext>
            </p:extLst>
          </p:nvPr>
        </p:nvGraphicFramePr>
        <p:xfrm>
          <a:off x="84537" y="4120520"/>
          <a:ext cx="4487463" cy="1636120"/>
        </p:xfrm>
        <a:graphic>
          <a:graphicData uri="http://schemas.openxmlformats.org/drawingml/2006/table">
            <a:tbl>
              <a:tblPr firstRow="1" bandRow="1"/>
              <a:tblGrid>
                <a:gridCol w="1086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3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12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79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УТВЕРЖДЕНО ПЕРВОНАЧАЛЬ-НЫМ РЕШЕНИЕМ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СОВЕТА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ПЛАН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 К УТОЧНЁН-НОМУ ПЛАНУ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8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ru-RU" sz="13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3832,5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04" marR="4604" marT="4604" marB="0" anchor="ctr" anchorCtr="1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5012,4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5018,3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100,12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РАСХОДЫ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3910,4</a:t>
                      </a:r>
                      <a:endParaRPr lang="en-US" sz="13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04" marR="4604" marT="4604" marB="0" anchor="ctr" anchorCtr="1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4940,7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4724,9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95,6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6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 ПРОФИЦИТ (+)</a:t>
                      </a:r>
                      <a:endParaRPr kumimoji="0" lang="ru-RU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076" marR="31076" marT="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-80,9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anchorCtr="1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71,7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293,4</a:t>
                      </a:r>
                      <a:endParaRPr kumimoji="0" lang="ru-RU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553" marR="56553" marT="28276" marB="28276" anchor="ctr" horzOverflow="overflow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572000" y="1053265"/>
            <a:ext cx="4265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4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14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ХАРАКТЕРИСТИК </a:t>
            </a:r>
            <a:r>
              <a:rPr lang="ru-RU" sz="14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4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ЗА 2024 год</a:t>
            </a:r>
            <a:endParaRPr lang="ru-RU" sz="14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701367550"/>
              </p:ext>
            </p:extLst>
          </p:nvPr>
        </p:nvGraphicFramePr>
        <p:xfrm>
          <a:off x="4334608" y="1576485"/>
          <a:ext cx="4704617" cy="2544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0" y="4099863"/>
            <a:ext cx="4191001" cy="1515226"/>
          </a:xfrm>
        </p:spPr>
        <p:txBody>
          <a:bodyPr>
            <a:normAutofit fontScale="90000"/>
          </a:bodyPr>
          <a:lstStyle/>
          <a:p>
            <a:pPr algn="l" defTabSz="457200">
              <a:spcBef>
                <a:spcPts val="0"/>
              </a:spcBef>
            </a:pPr>
            <a:r>
              <a:rPr lang="ru-RU" sz="1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</a:t>
            </a:r>
            <a:b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денежные средства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198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2190ACC-1907-401E-8F2C-55364F5BA3BB}"/>
              </a:ext>
            </a:extLst>
          </p:cNvPr>
          <p:cNvSpPr/>
          <p:nvPr/>
        </p:nvSpPr>
        <p:spPr>
          <a:xfrm>
            <a:off x="1" y="1045571"/>
            <a:ext cx="90648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4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БЮДЖЕТА МИНЕРАЛОВОДСКОГО ГОРОДСКОГО ОКРУГА СТАВРОПОЛЬСКОГО КРАЯ ЗА 2024 ГОД В СРАВНЕНИИ С 2023 ГОДОМ</a:t>
            </a:r>
            <a:endParaRPr lang="ru-RU" sz="14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3412" y="1493218"/>
            <a:ext cx="8906606" cy="522351"/>
          </a:xfrm>
        </p:spPr>
        <p:txBody>
          <a:bodyPr>
            <a:normAutofit fontScale="90000"/>
          </a:bodyPr>
          <a:lstStyle/>
          <a:p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местный бюджет исполнен по доходам в сумме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5018,33 млн.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по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расходам в сумме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4724,9 млн.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с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профицитом 293,43 млн. рублей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65" y="5242455"/>
            <a:ext cx="91567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Объем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местного бюджета по итогам 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25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увеличился 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сравнению с 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2023 годом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5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570,9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млн.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или на </a:t>
            </a:r>
            <a:r>
              <a:rPr lang="ru-RU" sz="125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,8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  <a:endParaRPr lang="ru-RU" sz="1250" i="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Расходы </a:t>
            </a:r>
            <a:r>
              <a:rPr lang="ru-RU" sz="1250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50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году также увеличились на 228,2 млн. рублей или на 5,1 % к показателю прошлого года.</a:t>
            </a:r>
            <a:endParaRPr lang="ru-RU" sz="1250" i="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20130" y="2004025"/>
          <a:ext cx="8509686" cy="3139576"/>
        </p:xfrm>
        <a:graphic>
          <a:graphicData uri="http://schemas.openxmlformats.org/drawingml/2006/table">
            <a:tbl>
              <a:tblPr firstRow="1" firstCol="1" bandRow="1"/>
              <a:tblGrid>
                <a:gridCol w="160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42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3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4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74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173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2023 год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2024 год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Отклонение исполнения к плану 2024 года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Отклонение исполнения   2024/2023 г.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абс.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4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Доходы всего,     </a:t>
                      </a:r>
                      <a:r>
                        <a:rPr lang="ru-RU" sz="13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              из </a:t>
                      </a:r>
                      <a:r>
                        <a:rPr lang="ru-RU" sz="135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них: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4627,6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4447,4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5012,4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5018,3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570,9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8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налоговые и неналоговые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1138,4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1184,1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2193,4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2346,7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-153,3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1162,6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5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3489,2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3263,3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2671,6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-591,7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1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Расходы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4798,8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4496,7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4940,7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4724,9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215,8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228,2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5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Дефицит (-) профицит (+)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-171,2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-49,3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293,4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13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 useBgFill="1">
        <p:nvSpPr>
          <p:cNvPr id="6" name="Прямоугольник 5"/>
          <p:cNvSpPr/>
          <p:nvPr/>
        </p:nvSpPr>
        <p:spPr>
          <a:xfrm>
            <a:off x="167054" y="1045571"/>
            <a:ext cx="8809892" cy="66857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8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ОСНОВНЫХ ПОКАЗАТЕЛЕЙ </a:t>
            </a:r>
            <a:r>
              <a:rPr lang="ru-RU" sz="18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МИНЕРАЛОВОДСКОГО МУНИЦИПАЛЬНОГО ОКРУГА</a:t>
            </a:r>
            <a:endParaRPr lang="ru-RU" sz="18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74250529"/>
              </p:ext>
            </p:extLst>
          </p:nvPr>
        </p:nvGraphicFramePr>
        <p:xfrm>
          <a:off x="720969" y="1714149"/>
          <a:ext cx="8071339" cy="2163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716174475"/>
              </p:ext>
            </p:extLst>
          </p:nvPr>
        </p:nvGraphicFramePr>
        <p:xfrm>
          <a:off x="580292" y="3877408"/>
          <a:ext cx="8097715" cy="1804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33548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2731"/>
            <a:ext cx="9144001" cy="83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47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5492" y="474785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фактических поступлениях доходов по видам доходов за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сравнении с первоначально утвержденными решением о бюджете значениями и с уточненными значениями с учетом внесенных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1200" b="1" i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b="1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310222"/>
              </p:ext>
            </p:extLst>
          </p:nvPr>
        </p:nvGraphicFramePr>
        <p:xfrm>
          <a:off x="0" y="1305782"/>
          <a:ext cx="9042398" cy="4655601"/>
        </p:xfrm>
        <a:graphic>
          <a:graphicData uri="http://schemas.openxmlformats.org/drawingml/2006/table">
            <a:tbl>
              <a:tblPr/>
              <a:tblGrid>
                <a:gridCol w="1676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20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47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662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237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20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между первоначально утвержденными и уточненными значениями 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DEE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первоначального плана года к фактическим поступлениям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5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Пояснения отклонений между первоначально утвержденными и фактическими значениями в случае, если такие отклонения составили 5 % и более 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7DEE8"/>
                    </a:solidFill>
                  </a:tcPr>
                </a:tc>
                <a:tc rowSpan="2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уточненного плана года 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5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6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ИСТОЧНИКИ ДОХОДОВ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Первоначальный план года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Утвержденный план года с изменениями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абс.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абс.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926 653,55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956 699,03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1 001 744,89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30 045,48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103,24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75 091,34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108,10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45 045,85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09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в том числе: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05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534 925,89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570 858,61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617 748,10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35 932,72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106,72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82 822,21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115,48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налогооблагаемой базы в связи с индексацией   заработной платы работников бюджетной сферы, реализацией на территории округа инфраструктурных проектов, вводом новых производственных мощностей и реконструкцией хозяйствующих субъектов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46 889,49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108,21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40 056,11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46 216,10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46 624,57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6 159,99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115,38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6 568,46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116,40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Индексация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ставок акцизов на ГСМ </a:t>
                      </a:r>
                      <a:endParaRPr lang="ru-RU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408,47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100,88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6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по УСН 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73 376,55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75 695,55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78 884,82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2 319,00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103,16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5 508,27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107,51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ростом налогооблагаемой базы и увеличением количества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налогоплательщиков УСН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3 189,27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4 805,00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5 726,00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5 891,48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119,17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1 086,48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122,61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увеличением налогооблагаемой базы</a:t>
                      </a:r>
                    </a:p>
                  </a:txBody>
                  <a:tcPr marL="3133" marR="3133" marT="3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165,48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102,89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с патента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16 310,00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13 991,00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5 123,12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-2 319,00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85,78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-11 186,88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31,41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Перенос сроков уплаты налога на январь 2024 года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-8 867,88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36,62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 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78 768,00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82 108,58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87 554,42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3 340,58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104,24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8 786,42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объектов налогообложения, облагаемых по ставке 2%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5 445,84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106,63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7105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158 059,00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142 220,19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140 300,90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-15 838,81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89,98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-17 758,10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88,76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Передача отдельных объектов налогообложения из ПБП в казну и передачей земельных участков, предназначенных для погребения, в безвозмездное пользование и поднятием переплаты по налогу на единый налоговый счет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-1 919,30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98,65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20 353,00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19 883,00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19 924,43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-470,00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97,69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-428,57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97,89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количества обращений в суды общей юрисдикции и к мировым судьям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41,43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100,21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88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доходные источники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-306,96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#ДЕЛ/0!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-306,96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из бюджета переплат по ЕНВД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-306,96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3133" marR="3133" marT="313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582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15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6452" y="62275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фактических поступлениях доходов по видам доходов за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сравнении с первоначально утвержденными решением о бюджете значениями и с уточненными значениями с учетом внесенных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1600" i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049810"/>
              </p:ext>
            </p:extLst>
          </p:nvPr>
        </p:nvGraphicFramePr>
        <p:xfrm>
          <a:off x="76200" y="1453747"/>
          <a:ext cx="9067800" cy="4252459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279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150 695,72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181 748,60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182 361,40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31 052,88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120,61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31 665,68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121,01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612,81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100,34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в том числе: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6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104 287,45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102 667,47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104 861,42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-1 619,98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98,45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573,97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2 193,96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2 899,68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2 899,68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2 864,35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-35,33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98,78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-35,33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оказания платных услуг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22 412,16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25 719,26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25 948,19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3 307,10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114,76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3 536,03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115,78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Рост посещаемости детей в ДОУ и СОШ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</a:t>
                      </a: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228,93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6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17 546,55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35 533,21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34 692,25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17 986,66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202,51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17 145,70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197,72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Непрогнозируемые поступления от продажи земельных участков, от перераспределения площади земельных участков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-840,96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97,63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3 245,88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12 490,67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13 313,35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9 244,78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384,82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10 067,47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410,16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количества выявленных правонарушений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822,69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304,00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2 438,32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681,84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2 134,32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802,08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377,84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224,29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Непрогнозируемые невыясненные поступления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-1 756,48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27,96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0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1 077 349,27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1 138 447,63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1 184 106,29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61 098,36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105,67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106 757,02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109,91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45 658,66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0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2 718 242,00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3 489 183,11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3 263 315,73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770 941,11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128,36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545 073,73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-225 867,38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93,53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79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в том числе: 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3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617 038,00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621 191,17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621 191,17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4 153,17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100,67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4 153,17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100,67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227 050,89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869 842,20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654 835,68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642 791,31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383,10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427 784,79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288,41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Уточнение  объема субсидий по отдельным направлениям 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-215 006,52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75,28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8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1 871 210,10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1 942 195,53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1 935 766,85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70 985,43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103,79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64 556,75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103,45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-6 428,68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86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1 967,02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60 399,19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55 974,04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58 432,17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3 070,59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54 007,02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2 845,63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прочих межбюджетных трансфертов на повышение заработной платы работникам бюджетной сферы в связи с индексацией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-4 425,16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92,67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547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безвозмездные поступления</a:t>
                      </a:r>
                    </a:p>
                  </a:txBody>
                  <a:tcPr marL="2539" marR="2539" marT="25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975,99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-4 444,98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-4 452,01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-5 420,97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-455,43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-5 428,00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-456,15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Уточнение плана на суммы: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остатков субсидий, субвенций и иных межбюджетных трансфертов, имеющих целевое назначение, прошлых лет ;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денежных пожертвований, предоставляемых физическими лицами.</a:t>
                      </a:r>
                    </a:p>
                  </a:txBody>
                  <a:tcPr marL="2539" marR="2539" marT="25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-7,03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100,16</a:t>
                      </a:r>
                    </a:p>
                  </a:txBody>
                  <a:tcPr marL="2539" marR="2539" marT="25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0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3 795 591,27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4 627 630,74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4 447 422,02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832 039,47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121,92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651 830,75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117,17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-180 208,72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96,11</a:t>
                      </a:r>
                    </a:p>
                  </a:txBody>
                  <a:tcPr marL="2539" marR="2539" marT="2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05039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15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6452" y="62275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фактических поступлениях доходов по видам доходов за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сравнении с первоначально утвержденными решением о бюджете значениями и с уточненными значениями с учетом внесенных </a:t>
            </a:r>
            <a:r>
              <a:rPr lang="ru-RU" sz="16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1600" i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15800"/>
              </p:ext>
            </p:extLst>
          </p:nvPr>
        </p:nvGraphicFramePr>
        <p:xfrm>
          <a:off x="99753" y="1155467"/>
          <a:ext cx="8877302" cy="4645265"/>
        </p:xfrm>
        <a:graphic>
          <a:graphicData uri="http://schemas.openxmlformats.org/drawingml/2006/table">
            <a:tbl>
              <a:tblPr/>
              <a:tblGrid>
                <a:gridCol w="1985390">
                  <a:extLst>
                    <a:ext uri="{9D8B030D-6E8A-4147-A177-3AD203B41FA5}">
                      <a16:colId xmlns:a16="http://schemas.microsoft.com/office/drawing/2014/main" val="1188854161"/>
                    </a:ext>
                  </a:extLst>
                </a:gridCol>
                <a:gridCol w="748590">
                  <a:extLst>
                    <a:ext uri="{9D8B030D-6E8A-4147-A177-3AD203B41FA5}">
                      <a16:colId xmlns:a16="http://schemas.microsoft.com/office/drawing/2014/main" val="634455515"/>
                    </a:ext>
                  </a:extLst>
                </a:gridCol>
                <a:gridCol w="748590">
                  <a:extLst>
                    <a:ext uri="{9D8B030D-6E8A-4147-A177-3AD203B41FA5}">
                      <a16:colId xmlns:a16="http://schemas.microsoft.com/office/drawing/2014/main" val="1136844032"/>
                    </a:ext>
                  </a:extLst>
                </a:gridCol>
                <a:gridCol w="748590">
                  <a:extLst>
                    <a:ext uri="{9D8B030D-6E8A-4147-A177-3AD203B41FA5}">
                      <a16:colId xmlns:a16="http://schemas.microsoft.com/office/drawing/2014/main" val="811082291"/>
                    </a:ext>
                  </a:extLst>
                </a:gridCol>
                <a:gridCol w="748590">
                  <a:extLst>
                    <a:ext uri="{9D8B030D-6E8A-4147-A177-3AD203B41FA5}">
                      <a16:colId xmlns:a16="http://schemas.microsoft.com/office/drawing/2014/main" val="1085903517"/>
                    </a:ext>
                  </a:extLst>
                </a:gridCol>
                <a:gridCol w="618401">
                  <a:extLst>
                    <a:ext uri="{9D8B030D-6E8A-4147-A177-3AD203B41FA5}">
                      <a16:colId xmlns:a16="http://schemas.microsoft.com/office/drawing/2014/main" val="1369485505"/>
                    </a:ext>
                  </a:extLst>
                </a:gridCol>
                <a:gridCol w="672647">
                  <a:extLst>
                    <a:ext uri="{9D8B030D-6E8A-4147-A177-3AD203B41FA5}">
                      <a16:colId xmlns:a16="http://schemas.microsoft.com/office/drawing/2014/main" val="1836777284"/>
                    </a:ext>
                  </a:extLst>
                </a:gridCol>
                <a:gridCol w="675359">
                  <a:extLst>
                    <a:ext uri="{9D8B030D-6E8A-4147-A177-3AD203B41FA5}">
                      <a16:colId xmlns:a16="http://schemas.microsoft.com/office/drawing/2014/main" val="3685636972"/>
                    </a:ext>
                  </a:extLst>
                </a:gridCol>
                <a:gridCol w="683495">
                  <a:extLst>
                    <a:ext uri="{9D8B030D-6E8A-4147-A177-3AD203B41FA5}">
                      <a16:colId xmlns:a16="http://schemas.microsoft.com/office/drawing/2014/main" val="3103518758"/>
                    </a:ext>
                  </a:extLst>
                </a:gridCol>
                <a:gridCol w="683495">
                  <a:extLst>
                    <a:ext uri="{9D8B030D-6E8A-4147-A177-3AD203B41FA5}">
                      <a16:colId xmlns:a16="http://schemas.microsoft.com/office/drawing/2014/main" val="894226800"/>
                    </a:ext>
                  </a:extLst>
                </a:gridCol>
                <a:gridCol w="564155">
                  <a:extLst>
                    <a:ext uri="{9D8B030D-6E8A-4147-A177-3AD203B41FA5}">
                      <a16:colId xmlns:a16="http://schemas.microsoft.com/office/drawing/2014/main" val="3490846787"/>
                    </a:ext>
                  </a:extLst>
                </a:gridCol>
              </a:tblGrid>
              <a:tr h="99916">
                <a:tc gridSpan="11"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3875722"/>
                  </a:ext>
                </a:extLst>
              </a:tr>
              <a:tr h="99916">
                <a:tc gridSpan="11"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63659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(тыс.руб.)</a:t>
                      </a:r>
                    </a:p>
                  </a:txBody>
                  <a:tcPr marL="4572" marR="4572" marT="45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232830"/>
                  </a:ext>
                </a:extLst>
              </a:tr>
              <a:tr h="1742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отчет на 01.01.2024г.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01.01.2024г.           в сопоставимых условиях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01.01.2025г.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отклонение на   01.01.2025г.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отклонение 2024г. к 2023г.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006454"/>
                  </a:ext>
                </a:extLst>
              </a:tr>
              <a:tr h="385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отчет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абс. сумма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абс. сумма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абс. сумма           в сопоставимых условиях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                         в сопоставимых условиях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17381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300516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1 184 106,31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1 884 562,84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2 193 457,50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2 346 719,13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153 261,63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106,99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1 162 612,83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198,18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462 156,29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124,52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60439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1 001 744,90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1 702 201,44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2 007 828,63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2 128 664,65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120 836,03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106,02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1 126 919,75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212,50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426 463,22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125,05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478572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05375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617 748,10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1 239 319,81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1 473 403,17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1 563 286,67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89 883,51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106,10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945 538,57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253,06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323 966,86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126,14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826929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46 624,57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46 624,57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44 439,56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47 669,17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3 229,61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107,27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1 044,59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102,24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1 044,59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102,24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501449"/>
                  </a:ext>
                </a:extLst>
              </a:tr>
              <a:tr h="245749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Налог, взимаемый с применением упрощенной системы 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налогооблажения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72" marR="4572" marT="457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78 884,82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157 769,65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204 589,40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208 182,27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3 592,87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101,76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129 297,44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263,91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50 412,62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131,95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677306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Единый налог на вмененный доход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-306,96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-306,96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60,00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84,14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24,14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140,23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391,10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-27,41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391,10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-27,41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493370"/>
                  </a:ext>
                </a:extLst>
              </a:tr>
              <a:tr h="16383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5 891,48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5 891,48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6 777,04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6 834,92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57,88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100,85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943,44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116,01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943,44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116,01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740192"/>
                  </a:ext>
                </a:extLst>
              </a:tr>
              <a:tr h="16383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Налог,взимаемый с применением патентной системы 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5 123,12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5 123,12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21 328,65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21 986,80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658,14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103,09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16 863,67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429,17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16 863,67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429,17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482398"/>
                  </a:ext>
                </a:extLst>
              </a:tr>
              <a:tr h="148269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87 554,42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87 554,42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86 758,00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104 217,13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17 459,13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120,12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16 662,72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119,03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16 662,72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119,03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54253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140 300,90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140 300,90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139 745,39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140 966,36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1 220,97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100,87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665,46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100,47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665,46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100,47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75546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19 924,43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19 924,43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30 727,42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35 437,20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4 709,78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115,33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15 512,77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177,86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15 512,77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177,86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776829"/>
                  </a:ext>
                </a:extLst>
              </a:tr>
              <a:tr h="148269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Задолженность по отмененным налогам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-0,02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-0,02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649303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182 361,40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182 361,40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185 628,88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218 054,48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32 425,60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117,47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35 693,08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119,57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35 693,08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119,57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14775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773292"/>
                  </a:ext>
                </a:extLst>
              </a:tr>
              <a:tr h="16383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использования имущества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104 861,42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104 861,42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108 363,86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131 191,55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22 827,70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121,07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26 330,13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125,11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26 330,13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125,11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31767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т.ч.арендная плата за зем.уч-ки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97 646,31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97 646,31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100 728,34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122 918,94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22 190,60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122,03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25 272,64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125,88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25 272,64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125,88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574057"/>
                  </a:ext>
                </a:extLst>
              </a:tr>
              <a:tr h="16383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Платежи при пользовании природными рес-ми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2 864,35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2 864,35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1 552,21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1 553,19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-1 311,17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54,22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-1 311,17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54,22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785840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оказания платных услуг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25 948,19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25 948,19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32 061,88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31 521,01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-540,86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98,31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5 572,83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121,48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5 572,83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121,48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183127"/>
                  </a:ext>
                </a:extLst>
              </a:tr>
              <a:tr h="19507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34 692,25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34 692,25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34 387,25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44 394,83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10 007,57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129,10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9 702,58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127,97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9 702,58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127,97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246622"/>
                  </a:ext>
                </a:extLst>
              </a:tr>
              <a:tr h="19507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т.ч. доходы от продажи земли,плата за увелич-е площади зем.уч-ков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30 709,03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30 709,03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26 775,43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36 527,45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9 752,03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136,42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5 818,42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118,95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5 818,42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118,95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209484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Штрафы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13 313,35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13 313,35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5 506,40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5 624,15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117,74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102,14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-7 689,21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42,24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-7 689,21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42,24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30831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неналоговые доходы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681,84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681,84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3 757,28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3 769,75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12,47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100,33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3 087,91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552,88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3 087,91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552,88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256019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3 263 315,73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3 263 315,73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2 818 984,03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2 671 608,77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-147 375,26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94,77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-591 706,96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81,87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-591 706,96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81,87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246298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39851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621 191,17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621 191,17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-621 191,17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-621 191,17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266282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654 835,68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654 835,68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902 508,61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779 622,64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-122 885,97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86,38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124 786,95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124 786,95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698020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1 935 766,85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1 935 766,85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1 854 108,47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1 830 360,31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-23 748,16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98,72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-105 406,54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94,55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-105 406,54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94,55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349038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55 974,04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55 974,04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70 058,00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68 838,27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-1 219,73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98,26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12 864,23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122,98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12 864,23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122,98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620833"/>
                  </a:ext>
                </a:extLst>
              </a:tr>
              <a:tr h="999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 ДОХОДОВ</a:t>
                      </a:r>
                    </a:p>
                  </a:txBody>
                  <a:tcPr marL="4572" marR="4572" marT="4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4 447 422,04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5 147 878,57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5 012 441,54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5 018 327,90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5 886,36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100,12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570 905,86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112,84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-129 550,67</a:t>
                      </a:r>
                    </a:p>
                  </a:txBody>
                  <a:tcPr marL="4572" marR="4572" marT="457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97,48</a:t>
                      </a:r>
                    </a:p>
                  </a:txBody>
                  <a:tcPr marL="4572" marR="4572" marT="4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731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844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6700" y="1045571"/>
            <a:ext cx="861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ru-RU" sz="20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фактических поступлениях доходов по видам доходов за </a:t>
            </a:r>
            <a:r>
              <a:rPr lang="ru-RU" sz="20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0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 сравнении с первоначально утвержденными решением о бюджете значениями и с уточненными значениями с учетом внесенных </a:t>
            </a:r>
            <a:r>
              <a:rPr lang="ru-RU" sz="20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2000" i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i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half" idx="1"/>
          </p:nvPr>
        </p:nvSpPr>
        <p:spPr>
          <a:xfrm>
            <a:off x="0" y="2352502"/>
            <a:ext cx="8991600" cy="331677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1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налоговых поступлений за 2024 год составил 2 128 664 652  рублей при плане 2 007 828 625 рублей 44 копеек или 106,02 % исполнения. При этом темп роста налоговых поступлений к 2023 году в сопоставимых условиях составил 125,05%. Прирост налоговых поступлений к соответствующему периоду прошлого года в сопоставимых условиях составил 426 463 212 рублей. </a:t>
            </a:r>
            <a:endParaRPr lang="ru-RU" sz="21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1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sz="2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поступлений за 2024 год составил 218 054 480  рублей 77 копеек при плане 185 628 878 рублей 78 копеек или 117,47 % исполнения. Фактический темп роста неналоговых поступлений к 2023 году   составил 119,57%. Прирост неналоговых поступлений к соответствующему периоду прошлого года составил 35 693 076 рублей 10 копеек.</a:t>
            </a:r>
            <a:endParaRPr lang="ru-RU" sz="21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803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715" y="1045571"/>
            <a:ext cx="33565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CECFF"/>
              </a:buClr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</a:p>
          <a:p>
            <a:pPr algn="ctr">
              <a:buClr>
                <a:srgbClr val="CCECFF"/>
              </a:buClr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ДОХОДОВ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12365" y="1045571"/>
            <a:ext cx="327634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Clr>
                <a:srgbClr val="CCECFF"/>
              </a:buClr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</a:p>
          <a:p>
            <a:pPr algn="ctr">
              <a:buClr>
                <a:srgbClr val="CCECFF"/>
              </a:buClr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ДОХОДОВ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2219235"/>
              </p:ext>
            </p:extLst>
          </p:nvPr>
        </p:nvGraphicFramePr>
        <p:xfrm>
          <a:off x="0" y="1691902"/>
          <a:ext cx="4648198" cy="417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3706923"/>
              </p:ext>
            </p:extLst>
          </p:nvPr>
        </p:nvGraphicFramePr>
        <p:xfrm>
          <a:off x="4598165" y="1651719"/>
          <a:ext cx="4495799" cy="4291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7400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1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6" y="953609"/>
            <a:ext cx="8510588" cy="65942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 ?</a:t>
            </a:r>
          </a:p>
        </p:txBody>
      </p:sp>
      <p:sp>
        <p:nvSpPr>
          <p:cNvPr id="17" name="Rectangle 3"/>
          <p:cNvSpPr txBox="1">
            <a:spLocks noRot="1" noChangeArrowheads="1"/>
          </p:cNvSpPr>
          <p:nvPr/>
        </p:nvSpPr>
        <p:spPr>
          <a:xfrm>
            <a:off x="316706" y="1521070"/>
            <a:ext cx="8540750" cy="29747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-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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en-US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 </a:t>
            </a:r>
            <a:endParaRPr lang="ru-RU" altLang="ru-RU" sz="14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endParaRPr lang="ru-RU" altLang="ru-RU" sz="1400" dirty="0">
              <a:solidFill>
                <a:srgbClr val="0070C0"/>
              </a:solidFill>
              <a:latin typeface="Times New Roman" pitchFamily="18" charset="0"/>
            </a:endParaRP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r>
              <a:rPr lang="en-US" altLang="ru-RU" sz="1400" dirty="0" smtClean="0">
                <a:solidFill>
                  <a:srgbClr val="0070C0"/>
                </a:solidFill>
                <a:latin typeface="Times New Roman" pitchFamily="18" charset="0"/>
              </a:rPr>
              <a:t>   </a:t>
            </a:r>
            <a:r>
              <a:rPr lang="ru-RU" altLang="ru-RU" sz="1600" dirty="0" smtClean="0">
                <a:solidFill>
                  <a:srgbClr val="0070C0"/>
                </a:solidFill>
                <a:latin typeface="Times New Roman" pitchFamily="18" charset="0"/>
              </a:rPr>
              <a:t>Бюджет для граждан»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</a:t>
            </a:r>
            <a:endParaRPr lang="en-US" altLang="ru-RU" sz="16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i="1" dirty="0">
                <a:solidFill>
                  <a:srgbClr val="00B0F0"/>
                </a:solidFill>
                <a:latin typeface="Times New Roman" pitchFamily="18" charset="0"/>
              </a:rPr>
              <a:t> </a:t>
            </a:r>
            <a:r>
              <a:rPr lang="en-US" sz="1600" i="1" dirty="0" smtClean="0">
                <a:solidFill>
                  <a:srgbClr val="00B0F0"/>
                </a:solidFill>
                <a:latin typeface="Times New Roman" pitchFamily="18" charset="0"/>
              </a:rPr>
              <a:t>  </a:t>
            </a:r>
            <a:endParaRPr lang="ru-RU" sz="1600" i="1" dirty="0" smtClean="0">
              <a:solidFill>
                <a:srgbClr val="00B0F0"/>
              </a:solidFill>
              <a:latin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i="1" dirty="0" smtClean="0">
                <a:solidFill>
                  <a:srgbClr val="00B0F0"/>
                </a:solidFill>
                <a:latin typeface="Times New Roman" pitchFamily="18" charset="0"/>
              </a:rPr>
              <a:t> 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</a:rPr>
              <a:t>В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</a:rPr>
              <a:t>представленной информации отражены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</a:rPr>
              <a:t>показатели исполнения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</a:rPr>
              <a:t>бюджета Минераловодского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</a:rPr>
              <a:t>муниципального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</a:rPr>
              <a:t>округа </a:t>
            </a:r>
            <a:r>
              <a:rPr lang="ru-RU" sz="1600" dirty="0" smtClean="0">
                <a:solidFill>
                  <a:srgbClr val="0070C0"/>
                </a:solidFill>
                <a:latin typeface="Times New Roman" pitchFamily="18" charset="0"/>
              </a:rPr>
              <a:t>за 2024 год. </a:t>
            </a:r>
            <a:r>
              <a:rPr lang="ru-RU" sz="1600" dirty="0">
                <a:solidFill>
                  <a:srgbClr val="0070C0"/>
                </a:solidFill>
                <a:latin typeface="Times New Roman" pitchFamily="18" charset="0"/>
              </a:rPr>
              <a:t>«Бюджет для граждан» нацелен на получение обратной связи от граждан, которым интересны современные проблемы муниципальных финансов в муниципальном образовании.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None/>
            </a:pPr>
            <a:endParaRPr lang="ru-RU" altLang="ru-RU" sz="1400" b="1" dirty="0" smtClean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8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968901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налоговых доходов наибольший удельный вес (73,44%) приходится на налог на доходы физических лиц. </a:t>
            </a: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Объем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поступлений за 2024 год составил 218 054 480  рублей 77 копеек при плане 185 628 878 рублей 78 копеек или 117,47 % исполнения. Фактический темп роста неналоговых поступлений к 2023 году   составил 119,57%. Прирост неналоговых поступлений к соответствующему периоду прошлого года составил 35 693 076 рублей 10 копеек.</a:t>
            </a: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структуре неналоговых доходов наибольший удельный вес (56,37%) приходится на доходы от арендной платы за земельные участки.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88957"/>
            <a:ext cx="90033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CECFF"/>
              </a:buClr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ДОХОДОВ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</a:p>
          <a:p>
            <a:pPr algn="ctr">
              <a:buClr>
                <a:srgbClr val="CCECFF"/>
              </a:buClr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ДОХОДОВ</a:t>
            </a:r>
          </a:p>
          <a:p>
            <a:pPr algn="ctr">
              <a:buClr>
                <a:srgbClr val="CCECFF"/>
              </a:buClr>
              <a:defRPr/>
            </a:pP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5783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240079" y="1147434"/>
            <a:ext cx="8510588" cy="545837"/>
          </a:xfrm>
        </p:spPr>
        <p:txBody>
          <a:bodyPr anchor="t" anchorCtr="1"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безвозмездных поступлений от других бюджетов бюджетной системы РФ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11"/>
          <p:cNvGraphicFramePr>
            <a:graphicFrameLocks/>
          </p:cNvGraphicFramePr>
          <p:nvPr>
            <p:extLst/>
          </p:nvPr>
        </p:nvGraphicFramePr>
        <p:xfrm>
          <a:off x="76200" y="1676401"/>
          <a:ext cx="9067800" cy="3985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4423385" y="1420352"/>
          <a:ext cx="4720615" cy="3790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82924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983415" cy="2283925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безвозмездных поступлений от других бюджетов бюджетной системы РФ</a:t>
            </a:r>
            <a:endParaRPr lang="ru-RU" sz="1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1353" y="1650990"/>
            <a:ext cx="784860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buClr>
                <a:srgbClr val="CCECFF"/>
              </a:buClr>
              <a:buFont typeface="Wingdings" pitchFamily="2" charset="2"/>
              <a:buNone/>
            </a:pPr>
            <a:r>
              <a:rPr lang="ru-RU" sz="1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 fontAlgn="base">
              <a:spcAft>
                <a:spcPct val="0"/>
              </a:spcAft>
              <a:buClr>
                <a:srgbClr val="CCECFF"/>
              </a:buClr>
              <a:buFont typeface="Wingdings" pitchFamily="2" charset="2"/>
              <a:buNone/>
            </a:pPr>
            <a:r>
              <a:rPr lang="ru-RU" sz="16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безвозмездных поступлений за 2023 год основная доля – 59,3 процента или 1935766,8 тыс. рублей приходится на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субвенции; 19 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 и 20 процентов соответственно на дотацию и субсидии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ECFF"/>
              </a:buClr>
              <a:buFont typeface="Wingdings" pitchFamily="2" charset="2"/>
              <a:buNone/>
            </a:pP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безвозмездных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за 2024 год </a:t>
            </a:r>
            <a:r>
              <a:rPr lang="ru-RU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наибольший удельный вес занимают субвенции – 68,51 % или 1 830 360 308 рублей 76 копеек, субсидии – 29,18% или 779 622 636 рублей 46 копеек, иные межбюджетные трансферты – 2,58% или 68 838 269 рублей 56 копеек. </a:t>
            </a:r>
          </a:p>
          <a:p>
            <a:pPr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ECFF"/>
              </a:buClr>
              <a:buFont typeface="Wingdings" pitchFamily="2" charset="2"/>
              <a:buNone/>
            </a:pPr>
            <a:endParaRPr lang="ru-RU" sz="16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868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6706" y="899015"/>
            <a:ext cx="8510588" cy="75613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отраслей экономической деятельности в поступлении налоговых доходов в бюджет Минераловодского муниципального округа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408253"/>
              </p:ext>
            </p:extLst>
          </p:nvPr>
        </p:nvGraphicFramePr>
        <p:xfrm>
          <a:off x="375048" y="1655152"/>
          <a:ext cx="8610599" cy="4352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350653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769406" y="1045571"/>
            <a:ext cx="7772400" cy="858960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РАБОТЕ АДМИНИСТРАЦИИ ПО ПРИВЛЕЧЕННИЮ ДОПОЛНИТЕЛЬНЫХ ДОХОДОВ В БЮДЖЕТ МИНЕРАЛОВОДСКОГО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1273" y="2274838"/>
            <a:ext cx="75895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на выравнивание бюджетной обеспеченности, причитающаяся Минераловодскому муниципальному округу из бюджета Ставропольского края в 2024 году в сумме 115 577 000 рублей заменена на дополнительный норматив отчислений от налога на доходы физических лиц в размере 5.61%.</a:t>
            </a:r>
          </a:p>
        </p:txBody>
      </p:sp>
    </p:spTree>
    <p:extLst>
      <p:ext uri="{BB962C8B-B14F-4D97-AF65-F5344CB8AC3E}">
        <p14:creationId xmlns:p14="http://schemas.microsoft.com/office/powerpoint/2010/main" val="28665060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02179" y="1045571"/>
            <a:ext cx="7772400" cy="858960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РАБОТЕ АДМИНИСТРАЦИИ ПО ПРИВЛЕЧЕННИЮ ДОПОЛНИТЕЛЬНЫХ ДОХОДОВ В БЮДЖЕТ МИНЕРАЛОВОДСКОГО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В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2024 году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53985"/>
            <a:ext cx="9144000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 smtClean="0"/>
              <a:t>     </a:t>
            </a: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отчетном периоде успешно реализован план мероприятий по росту доходов, оптимизации расходов и сокращению муниципального долга Минераловодского муниципального округа Ставропольского края. </a:t>
            </a:r>
          </a:p>
          <a:p>
            <a:pPr algn="just"/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эффект от вовлечения в хозяйственный оборот объектов недвижимости за отчетный период составил 7 327 000 рублей. </a:t>
            </a:r>
          </a:p>
          <a:p>
            <a:pPr algn="just"/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урегулирования задолженности по местным налогам в отчетном периоде осуществлялся контроль за своевременной уплатой имущественных налогов сотрудниками муниципальных казенных и бюджетных учреждений округа. В рейтинге муниципальных образований Ставропольского края по результатам показателей по работе с долгом и расчетов с бюджетом по состоянию на 01.01.2025 года Минераловодский муниципальный округ занимает 4 место в крае</a:t>
            </a:r>
            <a:r>
              <a:rPr lang="ru-RU" sz="1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повышения точности прогнозирования и оценки рисков неисполнения доходной части местного бюджета, ежеквартально проводился анализ поступления в местный бюджет налоговых и неналоговых платежей по 67 крупным предприятиям Минераловодского муниципального округа, объем поступлений, по которым составляет 50 % от общего поступлений от организаций. По результатам проведенного анализа прогнозируемый крупными налогоплательщиками объем налоговых платежей в местный бюджет за 2024 год исполнен на 108,18%.</a:t>
            </a:r>
          </a:p>
        </p:txBody>
      </p:sp>
    </p:spTree>
    <p:extLst>
      <p:ext uri="{BB962C8B-B14F-4D97-AF65-F5344CB8AC3E}">
        <p14:creationId xmlns:p14="http://schemas.microsoft.com/office/powerpoint/2010/main" val="14374190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80633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8600" y="806335"/>
            <a:ext cx="8686800" cy="301869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налоговых расходов Минераловодского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4901013"/>
              </p:ext>
            </p:extLst>
          </p:nvPr>
        </p:nvGraphicFramePr>
        <p:xfrm>
          <a:off x="0" y="1108204"/>
          <a:ext cx="9144002" cy="46800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8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23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811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662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плательщиков налогов, для которых предусмотрены налоговые льготы, освобождения и иные преференции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начала действия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прекращения действия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выпадающих доходов (тыс. рублей)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целесообразности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результативности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Эффективность налоговой льготы (да/нет)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соответствие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целям муниципальной программы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Востребованность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индикатора достижения целей муниципальной программы Минераловодского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округа, в связи с предоставлением налоговых льгот, освобождений и иных преференций по налогам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Достижение индикатора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муниципальной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 (план/факт)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1,6/0,5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Вдовы ветеранов ВОВ,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вдовы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ветеранов боевых действий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установлена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0,6/0,01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Труженники тыла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0,2/0,01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7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Супруга (супруг), погибшего (умершего) военнослужащего при исполнении обязанностей военной службы (служебных обязанностей) не вступившая (не вступивший) в повторный брак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0,1/0,04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52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 (усыновители) погибшего (умершего) военнослужащего при исполнении обязанностей военной службы (служебных обязанностей)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установлена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0,1/0,14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07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Пенсионеры в отношении одного земельного участка для хранения автотранспорта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установлена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0,6/0,3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50" marR="1850" marT="18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3705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201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0411" y="532015"/>
            <a:ext cx="8686800" cy="301869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налоговых расходов Минераловодского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424032"/>
              </p:ext>
            </p:extLst>
          </p:nvPr>
        </p:nvGraphicFramePr>
        <p:xfrm>
          <a:off x="0" y="833884"/>
          <a:ext cx="9144000" cy="4947372"/>
        </p:xfrm>
        <a:graphic>
          <a:graphicData uri="http://schemas.openxmlformats.org/drawingml/2006/table">
            <a:tbl>
              <a:tblPr/>
              <a:tblGrid>
                <a:gridCol w="22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3195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граждане, проходящие (проходившие) военную службу в Вооруженных силах, воинских формированиях и органах, в которых предусмотрена военная служба, проходящие (проходившие) службу в войсках национальной гвардии, полиции, принимающие (принимавшие) участие в СВО, либо их супруга (супруг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01.01.2022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31.12.2022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0,28/0,0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2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граждане, заключившие контракт о пребывании в добровольческом формировании (о добровольном содействии в выполнении задач, возложенных на Вооруженные Силы РФ) и участвующие (участвовавшие) в СВО, либо их супруга (супруг)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31.12.2022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0,17/0,0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да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97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граждане, призванные на военную службу по мобилизации в Вооруженные силы Российской Федерации в соответствии с Указом Президента РФ от 21 сентября 2022      № 647 «Об объявлении частичной мобилизации в Российской Федерации», либо их супруга (супруг)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31.12.2022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0,99/0,0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04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граждане, заключившие контракт (контракты) об участии в СВО общей продолжительностью не менее 6 месяцев и направленные военным комиссариатом Ставропольского края для участия в СВО, либо их супруга (супруг)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01.01.2022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31.12.2022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Доля объема земельного налога, не поступившего в бюджет в связи с предоставлением налоговых льгот, к общему объему земельного налога, поступившего в бюджет от физических лиц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0,17/0,0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403" marR="2403" marT="2403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201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6" y="923192"/>
            <a:ext cx="8510588" cy="782515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 Минераловодского муниципального округа на 2024 год</a:t>
            </a:r>
          </a:p>
        </p:txBody>
      </p:sp>
      <p:sp>
        <p:nvSpPr>
          <p:cNvPr id="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2400" y="1705707"/>
            <a:ext cx="8720138" cy="19798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indent="0">
              <a:buClr>
                <a:srgbClr val="FF3300"/>
              </a:buCl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долгосрочной сбалансированности и финансовой устойчивости местного бюджета.</a:t>
            </a:r>
          </a:p>
          <a:p>
            <a:pPr marL="0" indent="0">
              <a:buClr>
                <a:srgbClr val="FF3300"/>
              </a:buCl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Оптимизация бюджетных расходов с одновременным определением  их приоритетности и повышения эффективности финансовых ресурсов.</a:t>
            </a:r>
          </a:p>
          <a:p>
            <a:pPr marL="0" indent="0">
              <a:buClr>
                <a:srgbClr val="FF3300"/>
              </a:buCl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прозрачности и открытости муниципальных финансов.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2400" y="3160733"/>
            <a:ext cx="9144000" cy="20928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42900"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 являются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42900" algn="ctr"/>
            <a:endParaRPr lang="ru-RU" sz="16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>
                <a:srgbClr val="FF3300"/>
              </a:buCl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рименение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программно-целевых методов бюджетного планирования;    </a:t>
            </a:r>
          </a:p>
          <a:p>
            <a:pPr algn="l">
              <a:buClr>
                <a:srgbClr val="FF3300"/>
              </a:buCl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и результативности использования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имеющихся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программно-целевого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управления;   </a:t>
            </a:r>
          </a:p>
          <a:p>
            <a:pPr algn="l">
              <a:buClr>
                <a:srgbClr val="FF3300"/>
              </a:buCl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повышения качества оказания муниципальных услуг (работ);</a:t>
            </a:r>
          </a:p>
          <a:p>
            <a:pPr algn="l">
              <a:buClr>
                <a:srgbClr val="FF3300"/>
              </a:buCl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использования бюджетных средств;                                 </a:t>
            </a:r>
          </a:p>
          <a:p>
            <a:pPr algn="l">
              <a:buClr>
                <a:srgbClr val="FF3300"/>
              </a:buClr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Исполнение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полном объеме публичных обязательств переда населением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21846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31520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5" y="624633"/>
            <a:ext cx="8510588" cy="55391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расходами местного бюджета являются:</a:t>
            </a:r>
          </a:p>
        </p:txBody>
      </p:sp>
      <p:sp>
        <p:nvSpPr>
          <p:cNvPr id="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029659"/>
            <a:ext cx="9085811" cy="3716909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Выплату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персоналу в целях обеспечения выполнения функций органами  местного самоуправления, отраслевыми (функциональными) органами администрации Минераловодского муниципального округа Ставропольского края, муниципальными казенными учреждениями Минераловодского муниципального округа Ставропольского края;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Уплату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налогов, сборов и иных платежей;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Социальное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и иные выплаты населению, а также услуг по  перечислению, почтовому переводу (доставке, вручению) социальных выплат населению;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Финансовое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мероприятий, связанных с профилактикой и устранением последствий распространения </a:t>
            </a:r>
            <a:r>
              <a:rPr lang="ru-RU" sz="4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инфекции, с предотвращением влияния ухудшения экономической ситуации на развитие отраслей экономики на территории Минераловодского муниципального округа  Ставропольского края;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Оплату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коммунальных услуг и услуг связи;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Оплату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горюче-смазочных материалов;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питания и оплату услуг по организации питания для муниципальных учреждений образования Минераловодского муниципального округа Ставропольского края;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Оплату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договоров гражданско-правового характера, заключенных с физическими лицами;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Обслуживание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погашение муниципального долга Минераловодского муниципального округа Ставропольского края;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Предоставление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муниципальным бюджетным учреждениям Минераловодского муниципального округа Ставропольского края на финансовое обеспечение выполнения муниципального задания на оказание муниципальных услуг (выполнение работ) в части расходов, указанных в пунктах 7.1.- 7.8. настоящей части;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Предоставление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 муниципальным бюджетным учреждениям Минераловодского муниципального округа Ставропольского края на цели, не связанные с оказанием ими в соответствии с муниципальным заданием муниципальных услуг (выполнением работ), в части расходов, указанных в пунктах 7.1.- 7.8. настоящей части;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Финансовое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мероприятий, источником финансового обеспечения которых являются средства резервного фонда администрации Минераловодского муниципального округа Ставропольского края;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мероприятий национальных (региональных) проектов 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Реализацию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Минераловодского муниципального округа Ставропольского края, направленных на достижение целей, показателей и результатов соответствующих федеральных (региональных) проектов (программ) в рамках реализации национальных проектов;</a:t>
            </a:r>
          </a:p>
          <a:p>
            <a:pPr marL="0" indent="0" algn="just">
              <a:buClr>
                <a:srgbClr val="FF3300"/>
              </a:buClr>
              <a:buNone/>
            </a:pPr>
            <a:r>
              <a:rPr lang="ru-RU" sz="4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Исполнение 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иных расходных обязательств Минераловодского муниципального округа Ставропольского края,  </a:t>
            </a:r>
            <a:r>
              <a:rPr lang="ru-RU" sz="4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4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которых осуществляется из бюджета Ставропольского края.</a:t>
            </a:r>
          </a:p>
          <a:p>
            <a:pPr marL="0" indent="0">
              <a:buClr>
                <a:srgbClr val="FF3300"/>
              </a:buClr>
              <a:buNone/>
            </a:pPr>
            <a:endParaRPr lang="ru-RU" sz="2800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959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1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6" y="953609"/>
            <a:ext cx="8510588" cy="65942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 ?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316706" y="1307391"/>
            <a:ext cx="8510588" cy="6917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34444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БЮДЖЕТ – ЭТО ПЛАН ДОХОДОВ И РАСХОДОВ НА ОПРЕДЕЛЕННЫЙ ПЕРИОД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9629" y="1773772"/>
            <a:ext cx="8869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600" b="1" dirty="0" smtClean="0">
                <a:solidFill>
                  <a:srgbClr val="0070C0"/>
                </a:solidFill>
                <a:latin typeface="Times New Roman" pitchFamily="18" charset="0"/>
              </a:rPr>
              <a:t>Бюджет</a:t>
            </a:r>
            <a:r>
              <a:rPr lang="ru-RU" altLang="ru-RU" sz="1600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itchFamily="18" charset="0"/>
              </a:rPr>
              <a:t>- (от </a:t>
            </a:r>
            <a:r>
              <a:rPr lang="ru-RU" altLang="ru-RU" sz="1600" dirty="0" err="1">
                <a:solidFill>
                  <a:srgbClr val="0070C0"/>
                </a:solidFill>
                <a:latin typeface="Times New Roman" pitchFamily="18" charset="0"/>
              </a:rPr>
              <a:t>старонормандского</a:t>
            </a:r>
            <a:r>
              <a:rPr lang="ru-RU" altLang="ru-RU" sz="16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ru-RU" sz="1600" dirty="0" err="1">
                <a:solidFill>
                  <a:srgbClr val="0070C0"/>
                </a:solidFill>
                <a:latin typeface="Times New Roman" pitchFamily="18" charset="0"/>
              </a:rPr>
              <a:t>bougette</a:t>
            </a:r>
            <a:r>
              <a:rPr lang="en-US" altLang="ru-RU" sz="16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49629" y="2666190"/>
            <a:ext cx="8677665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</a:rPr>
              <a:t>Доходы</a:t>
            </a:r>
            <a:r>
              <a:rPr lang="ru-RU" altLang="ru-RU" b="0" dirty="0" smtClean="0">
                <a:solidFill>
                  <a:srgbClr val="0070C0"/>
                </a:solidFill>
                <a:latin typeface="Times New Roman" pitchFamily="18" charset="0"/>
              </a:rPr>
              <a:t> - </a:t>
            </a:r>
            <a:r>
              <a:rPr lang="ru-RU" altLang="ru-RU" sz="1500" b="0" dirty="0" smtClean="0">
                <a:solidFill>
                  <a:srgbClr val="0070C0"/>
                </a:solidFill>
                <a:latin typeface="Times New Roman" pitchFamily="18" charset="0"/>
              </a:rPr>
              <a:t>это </a:t>
            </a:r>
            <a:r>
              <a:rPr lang="ru-RU" altLang="ru-RU" sz="1500" b="0" dirty="0">
                <a:solidFill>
                  <a:srgbClr val="0070C0"/>
                </a:solidFill>
                <a:latin typeface="Times New Roman" pitchFamily="18" charset="0"/>
              </a:rPr>
              <a:t>поступающие в бюджет денежные средства (налоги </a:t>
            </a:r>
            <a:r>
              <a:rPr lang="ru-RU" altLang="ru-RU" sz="1500" b="0" dirty="0" smtClean="0">
                <a:solidFill>
                  <a:srgbClr val="0070C0"/>
                </a:solidFill>
                <a:latin typeface="Times New Roman" pitchFamily="18" charset="0"/>
              </a:rPr>
              <a:t>физических и юридических </a:t>
            </a:r>
            <a:r>
              <a:rPr lang="ru-RU" altLang="ru-RU" sz="1500" b="0" dirty="0">
                <a:solidFill>
                  <a:srgbClr val="0070C0"/>
                </a:solidFill>
                <a:latin typeface="Times New Roman" pitchFamily="18" charset="0"/>
              </a:rPr>
              <a:t>лиц, платежи и сборы, безвозмездные поступления)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92016" y="3296998"/>
            <a:ext cx="88272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>
            <a:spAutoFit/>
          </a:bodyPr>
          <a:lstStyle>
            <a:lvl1pPr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</a:rPr>
              <a:t>Расходы</a:t>
            </a:r>
            <a:r>
              <a:rPr lang="ru-RU" altLang="ru-RU" b="0" dirty="0" smtClean="0">
                <a:solidFill>
                  <a:srgbClr val="0070C0"/>
                </a:solidFill>
                <a:latin typeface="Times New Roman" pitchFamily="18" charset="0"/>
              </a:rPr>
              <a:t> - это </a:t>
            </a:r>
            <a:r>
              <a:rPr lang="ru-RU" altLang="ru-RU" b="0" dirty="0">
                <a:solidFill>
                  <a:srgbClr val="0070C0"/>
                </a:solidFill>
                <a:latin typeface="Times New Roman" pitchFamily="18" charset="0"/>
              </a:rPr>
              <a:t>выплачиваемые из бюджета денежные средства (социальные выплаты населению, содержание муниципальных </a:t>
            </a:r>
            <a:r>
              <a:rPr lang="ru-RU" altLang="ru-RU" b="0" dirty="0" smtClean="0">
                <a:solidFill>
                  <a:srgbClr val="0070C0"/>
                </a:solidFill>
                <a:latin typeface="Times New Roman" pitchFamily="18" charset="0"/>
              </a:rPr>
              <a:t>учреждений в сфере образования, </a:t>
            </a:r>
            <a:r>
              <a:rPr lang="ru-RU" altLang="ru-RU" b="0" dirty="0">
                <a:solidFill>
                  <a:srgbClr val="0070C0"/>
                </a:solidFill>
                <a:latin typeface="Times New Roman" pitchFamily="18" charset="0"/>
              </a:rPr>
              <a:t>ЖКХ, </a:t>
            </a:r>
            <a:r>
              <a:rPr lang="ru-RU" altLang="ru-RU" b="0" dirty="0" smtClean="0">
                <a:solidFill>
                  <a:srgbClr val="0070C0"/>
                </a:solidFill>
                <a:latin typeface="Times New Roman" pitchFamily="18" charset="0"/>
              </a:rPr>
              <a:t>культуры, спорта , капитальное </a:t>
            </a:r>
            <a:r>
              <a:rPr lang="ru-RU" altLang="ru-RU" b="0" dirty="0">
                <a:solidFill>
                  <a:srgbClr val="0070C0"/>
                </a:solidFill>
                <a:latin typeface="Times New Roman" pitchFamily="18" charset="0"/>
              </a:rPr>
              <a:t>строительство и </a:t>
            </a:r>
            <a:r>
              <a:rPr lang="ru-RU" altLang="ru-RU" b="0" dirty="0" smtClean="0">
                <a:solidFill>
                  <a:srgbClr val="0070C0"/>
                </a:solidFill>
                <a:latin typeface="Times New Roman" pitchFamily="18" charset="0"/>
              </a:rPr>
              <a:t>другие расходы).</a:t>
            </a:r>
            <a:endParaRPr lang="ru-RU" altLang="ru-RU" b="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-83539" y="4323532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1600" b="1">
                <a:solidFill>
                  <a:srgbClr val="0066FF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altLang="ru-RU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 </a:t>
            </a:r>
          </a:p>
        </p:txBody>
      </p:sp>
    </p:spTree>
    <p:extLst>
      <p:ext uri="{BB962C8B-B14F-4D97-AF65-F5344CB8AC3E}">
        <p14:creationId xmlns:p14="http://schemas.microsoft.com/office/powerpoint/2010/main" val="250285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931984"/>
            <a:ext cx="9144000" cy="756139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местного бюджета в разрезе разделов подразделов кодов бюджетной классификации расходов бюджетов за 2023  год</a:t>
            </a:r>
            <a:endParaRPr 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224035"/>
              </p:ext>
            </p:extLst>
          </p:nvPr>
        </p:nvGraphicFramePr>
        <p:xfrm>
          <a:off x="55077" y="1688123"/>
          <a:ext cx="9067798" cy="4112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6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0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2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20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rgbClr val="0070C0"/>
                          </a:solidFill>
                          <a:effectLst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Наименование 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Утверждено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rgbClr val="0070C0"/>
                          </a:solidFill>
                          <a:effectLst/>
                        </a:rPr>
                        <a:t>Исполнено</a:t>
                      </a:r>
                      <a:endParaRPr lang="ru-RU" sz="1400" b="0" i="0" u="none" strike="noStrike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rgbClr val="0070C0"/>
                          </a:solidFill>
                          <a:effectLst/>
                        </a:rPr>
                        <a:t>Процент исполнения,%</a:t>
                      </a:r>
                      <a:endParaRPr lang="ru-RU" sz="1400" b="0" i="0" u="none" strike="noStrike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01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Общегосударственные вопросы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323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973,18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317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985,42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98,15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3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03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585,16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24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281,84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98,77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Национальная экономика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595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794,94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551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843,14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92,62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05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Жилищно-коммунальное хозяйство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784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906,44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366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831,67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46,74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06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Охрана окружающей среды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359,96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359,96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100,00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07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Образование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1 952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660,66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1 897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960,76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97,20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Культура, кинематография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165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797,39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164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180,11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99,02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Социальная политика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1 401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894,85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1 400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014,83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99,87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Физическая культура и спорт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874,98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17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730,26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99,19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14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15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710,66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15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118,88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96,23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1416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b"/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5 284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558,23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4 757 </a:t>
                      </a:r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306,87</a:t>
                      </a:r>
                      <a:endParaRPr lang="ru-RU" sz="14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90,02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557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6706" y="949568"/>
            <a:ext cx="8510588" cy="553916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местного бюджета в разрезе разделов подразделов кодов бюджетной классификации расходов бюджетов за 2023  год</a:t>
            </a:r>
            <a:endParaRPr 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1820268"/>
              </p:ext>
            </p:extLst>
          </p:nvPr>
        </p:nvGraphicFramePr>
        <p:xfrm>
          <a:off x="74816" y="1802606"/>
          <a:ext cx="9069184" cy="3998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851868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6706" y="975233"/>
            <a:ext cx="8510588" cy="792021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b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МУНИЦИПАЛЬНЫЕ ПРОГРАММЫ?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36987" y="2402883"/>
            <a:ext cx="8903494" cy="13188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rgbClr val="0070C0"/>
                </a:solidFill>
              </a:rPr>
              <a:t>Муниципальная программа </a:t>
            </a:r>
            <a:r>
              <a:rPr lang="ru-RU" sz="1800" dirty="0" smtClean="0">
                <a:solidFill>
                  <a:srgbClr val="0070C0"/>
                </a:solidFill>
              </a:rPr>
              <a:t>– это документ, определяющий: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solidFill>
                  <a:srgbClr val="0070C0"/>
                </a:solidFill>
              </a:rPr>
              <a:t>Цели и задачи муниципальной политики в определённой сфере;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solidFill>
                  <a:srgbClr val="0070C0"/>
                </a:solidFill>
              </a:rPr>
              <a:t>Способы их достижения;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solidFill>
                  <a:srgbClr val="0070C0"/>
                </a:solidFill>
              </a:rPr>
              <a:t>Примерные объемы используемых финансовых ресурсов.</a:t>
            </a:r>
          </a:p>
          <a:p>
            <a:pPr algn="l"/>
            <a:endParaRPr lang="ru-RU" sz="1800" dirty="0" smtClean="0">
              <a:solidFill>
                <a:srgbClr val="0070C0"/>
              </a:solidFill>
            </a:endParaRPr>
          </a:p>
          <a:p>
            <a:pPr marL="285750" indent="-285750" algn="l">
              <a:buFontTx/>
              <a:buChar char="-"/>
            </a:pP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27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6794" y="888023"/>
            <a:ext cx="8308975" cy="6418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муниципальных программ Минераловодского муниципального округа </a:t>
            </a:r>
          </a:p>
        </p:txBody>
      </p:sp>
      <p:sp>
        <p:nvSpPr>
          <p:cNvPr id="7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38163" y="606669"/>
            <a:ext cx="8540750" cy="64799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dirty="0" smtClean="0">
                <a:solidFill>
                  <a:srgbClr val="0000FF"/>
                </a:solidFill>
                <a:effectLst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900" b="1" i="1" dirty="0" smtClean="0">
              <a:solidFill>
                <a:srgbClr val="0000FF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dirty="0" smtClean="0">
                <a:solidFill>
                  <a:srgbClr val="0000FF"/>
                </a:solidFill>
                <a:effectLst/>
              </a:rPr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 i="1" dirty="0" smtClean="0">
                <a:effectLst/>
              </a:rPr>
              <a:t>   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«Совершенствование организации деятельности органов местного самоуправления»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финансами»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«Обеспечение безопасности»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«Развитие транспортной системы и обеспечение   безопасности дорожного движения»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«Развитие жилищно-коммунального хозяйства»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«Развитие образования»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«Развитие культуры»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«Развитие экономики»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политика»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физической культуры и спорта»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«Экология и охрана окружающей среды»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«Энергосбережение и повышение энергетической эффективности»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градостроительства, строительства и архитектуры»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сельского хозяйства»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имуществом»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«Формирование современной муниципальный среды»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b="1" i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028681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1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4592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75139" y="347297"/>
            <a:ext cx="8839200" cy="79130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бюджетных ассигнований на реализацию муниципальных программ </a:t>
            </a:r>
            <a:b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Минераловодского </a:t>
            </a:r>
            <a: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</a:t>
            </a:r>
            <a: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altLang="ru-RU" sz="28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endParaRPr lang="ru-RU" altLang="ru-RU" sz="2800" b="1" i="1" dirty="0" smtClean="0">
              <a:solidFill>
                <a:srgbClr val="B5FC74"/>
              </a:solidFill>
              <a:effectLst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5139" y="1238596"/>
            <a:ext cx="8510587" cy="931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"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         </a:t>
            </a:r>
            <a:b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ассигнований по целевым статьям (ЦСР) (муниципальным программам), классификации расходов бюджетов</a:t>
            </a:r>
            <a:b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887366"/>
              </p:ext>
            </p:extLst>
          </p:nvPr>
        </p:nvGraphicFramePr>
        <p:xfrm>
          <a:off x="0" y="1903613"/>
          <a:ext cx="9144000" cy="40569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7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1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52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63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</a:t>
                      </a:r>
                      <a:endParaRPr lang="ru-RU" sz="1000" b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2022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</a:t>
                      </a:r>
                      <a:endParaRPr lang="ru-RU" sz="1000" b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2023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Исполнение 2024 года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исполнение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6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муниципального округа "Совершенствование организации деятельности органов местного самоуправления"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67 219,31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75 396,77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88 819,55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88 039,74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99,12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"Управление финансами"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93 106,62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86 053,25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95 411,63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95 368,71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99,96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"Обеспечение безопасности"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59 172,62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49 871,63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81 195,82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75 299,09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92,74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6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транспортной системы и обеспечение безопасности дорожного движения 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544 887,26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222 181,32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676 072,61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551 792,85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81,62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9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жилищно-коммунального хозяйства"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225 517,98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513 366,33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389 297,74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366 924,28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94,25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образования"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1 809 097,30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1 993 451,10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2 297 736,39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2 252 819,67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98,05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культуры"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204 113,64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267 290,82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232 364,46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231 819,58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99,77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экономики"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139,23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365,42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15 938,16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15 728,16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98,68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63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"Социальная политика 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1 378 064,33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963 975,09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664 601,21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663 093,92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99,77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9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726"/>
            <a:ext cx="9144001" cy="83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459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694594"/>
            <a:ext cx="9144000" cy="76013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/>
            </a:r>
            <a:b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         </a:t>
            </a:r>
            <a:b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ассигнований по целевым статьям (ЦСР) (муниципальным программам) классификации расходов бюджетов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469619"/>
              </p:ext>
            </p:extLst>
          </p:nvPr>
        </p:nvGraphicFramePr>
        <p:xfrm>
          <a:off x="0" y="1433831"/>
          <a:ext cx="9144001" cy="4484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37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5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49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62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</a:t>
                      </a:r>
                      <a:endParaRPr lang="ru-RU" sz="1000" b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2022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</a:t>
                      </a:r>
                      <a:endParaRPr lang="ru-RU" sz="1000" b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2023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Исполнение 2024 года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исполнение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9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9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физической культуры и спорта"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32 988,78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42 074,95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60 659,00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53 875,04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88,82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молодежной политики"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3 511,11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3 588,89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5 710,28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5 698,01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99,79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9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"Экология и охрана окружающей среды 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314,05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216,55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270,57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270,56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9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"Энергосбережение и повышение энергетической эффективности" 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5 552,47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4 332,04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7 010,51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6 768,31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96,55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99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градостроительства, строительства и архитектуры"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7 804,05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16 096,04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9 833,29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8 680,36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88,28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6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"Развитие сельского хозяйства"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4 944,03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7 558,23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6 571,05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6 571,05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</a:t>
                      </a: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</a:t>
                      </a:r>
                      <a:r>
                        <a:rPr lang="ru-RU" sz="1000" b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 "Управление имуществом"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83 937,35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101 300,53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143 498,87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140 696,24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98,05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95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Минераловодского муниципального округа "Формирование современной муниципальный среды"</a:t>
                      </a:r>
                      <a:endParaRPr lang="ru-RU" sz="1000" b="0" i="0" u="none" strike="noStrike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134 594,89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46 387,14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34 272,90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34 272,78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100,00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99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0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4 654 965,01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4 393 506,10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4 809 264,04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4 597 718,37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95,60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2911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2416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626"/>
            <a:ext cx="9144001" cy="98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45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3032" y="800073"/>
            <a:ext cx="3249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086536"/>
              </p:ext>
            </p:extLst>
          </p:nvPr>
        </p:nvGraphicFramePr>
        <p:xfrm>
          <a:off x="-2" y="1198180"/>
          <a:ext cx="9044248" cy="1305545"/>
        </p:xfrm>
        <a:graphic>
          <a:graphicData uri="http://schemas.openxmlformats.org/drawingml/2006/table">
            <a:tbl>
              <a:tblPr/>
              <a:tblGrid>
                <a:gridCol w="1324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6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6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4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64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31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3137"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01.01.2020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01.01.2021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01.01.2022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01.01.2023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01.01.2024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на 01.01.2025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К</a:t>
                      </a:r>
                      <a:r>
                        <a:rPr lang="ru-RU" sz="18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редиты </a:t>
                      </a:r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от кредитных организаций</a:t>
                      </a: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154 732,48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166 000,00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202 616,22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387 616,22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287 616,22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287 616,22</a:t>
                      </a:r>
                      <a:endParaRPr lang="ru-RU" sz="1800" b="0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055730"/>
              </p:ext>
            </p:extLst>
          </p:nvPr>
        </p:nvGraphicFramePr>
        <p:xfrm>
          <a:off x="-1" y="2743840"/>
          <a:ext cx="9144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765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626"/>
            <a:ext cx="9144001" cy="98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45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3032" y="800073"/>
            <a:ext cx="3249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451811"/>
              </p:ext>
            </p:extLst>
          </p:nvPr>
        </p:nvGraphicFramePr>
        <p:xfrm>
          <a:off x="165098" y="1371600"/>
          <a:ext cx="8839201" cy="944773"/>
        </p:xfrm>
        <a:graphic>
          <a:graphicData uri="http://schemas.openxmlformats.org/drawingml/2006/table">
            <a:tbl>
              <a:tblPr/>
              <a:tblGrid>
                <a:gridCol w="1641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1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1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73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8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6193"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2019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2020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2021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2022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2024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5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13 950,53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11 163,98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15 768,77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16 875,88</a:t>
                      </a: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639,69 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</a:rPr>
                        <a:t>287,6</a:t>
                      </a:r>
                      <a:endParaRPr lang="ru-RU" sz="14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/>
                      </a:endParaRPr>
                    </a:p>
                  </a:txBody>
                  <a:tcPr marL="9448" marR="9448" marT="94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8253797"/>
              </p:ext>
            </p:extLst>
          </p:nvPr>
        </p:nvGraphicFramePr>
        <p:xfrm>
          <a:off x="165097" y="2721899"/>
          <a:ext cx="883920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167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7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0" y="914400"/>
            <a:ext cx="8812213" cy="659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программных мероприятий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5801411"/>
              </p:ext>
            </p:extLst>
          </p:nvPr>
        </p:nvGraphicFramePr>
        <p:xfrm>
          <a:off x="0" y="1371600"/>
          <a:ext cx="9144000" cy="4193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0246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40494" y="889773"/>
            <a:ext cx="9577388" cy="1460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бюджеты?</a:t>
            </a:r>
            <a:r>
              <a:rPr lang="ru-RU" sz="2400" b="1" i="1" u="sng" dirty="0" smtClean="0">
                <a:solidFill>
                  <a:srgbClr val="0000FF"/>
                </a:solidFill>
                <a:latin typeface="Bookman Old Style" pitchFamily="18" charset="0"/>
              </a:rPr>
              <a:t/>
            </a:r>
            <a:br>
              <a:rPr lang="ru-RU" sz="2400" b="1" i="1" u="sng" dirty="0" smtClean="0">
                <a:solidFill>
                  <a:srgbClr val="0000FF"/>
                </a:solidFill>
                <a:latin typeface="Bookman Old Style" pitchFamily="18" charset="0"/>
              </a:rPr>
            </a:br>
            <a:endParaRPr lang="ru-RU" sz="2400" b="1" i="1" u="sng" dirty="0" smtClean="0">
              <a:solidFill>
                <a:srgbClr val="0000FF"/>
              </a:solidFill>
              <a:latin typeface="Bookman Old Style" pitchFamily="18" charset="0"/>
            </a:endParaRPr>
          </a:p>
        </p:txBody>
      </p:sp>
      <p:pic>
        <p:nvPicPr>
          <p:cNvPr id="9728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957" y="2623515"/>
            <a:ext cx="25669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9728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3209" y="2686063"/>
            <a:ext cx="2416175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2657548" y="1415742"/>
            <a:ext cx="391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600" i="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Бюджеты публично-правовых</a:t>
            </a:r>
            <a:r>
              <a:rPr lang="en-US" sz="1600" i="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1600" i="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образований</a:t>
            </a:r>
            <a:endParaRPr lang="ru-RU" sz="1600" i="0" dirty="0">
              <a:solidFill>
                <a:srgbClr val="0070C0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97291" name="Line 11"/>
          <p:cNvSpPr>
            <a:spLocks noChangeShapeType="1"/>
          </p:cNvSpPr>
          <p:nvPr/>
        </p:nvSpPr>
        <p:spPr bwMode="auto">
          <a:xfrm flipH="1">
            <a:off x="4727199" y="1013904"/>
            <a:ext cx="16625" cy="434990"/>
          </a:xfrm>
          <a:prstGeom prst="line">
            <a:avLst/>
          </a:prstGeom>
          <a:noFill/>
          <a:ln w="50800" cmpd="tri">
            <a:solidFill>
              <a:schemeClr val="accent2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7297" name="Rectangle 17"/>
          <p:cNvSpPr>
            <a:spLocks noChangeArrowheads="1"/>
          </p:cNvSpPr>
          <p:nvPr/>
        </p:nvSpPr>
        <p:spPr bwMode="auto">
          <a:xfrm>
            <a:off x="941389" y="1402861"/>
            <a:ext cx="16367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 семьи</a:t>
            </a:r>
          </a:p>
        </p:txBody>
      </p:sp>
      <p:sp>
        <p:nvSpPr>
          <p:cNvPr id="97298" name="Rectangle 18"/>
          <p:cNvSpPr>
            <a:spLocks noChangeArrowheads="1"/>
          </p:cNvSpPr>
          <p:nvPr/>
        </p:nvSpPr>
        <p:spPr bwMode="auto">
          <a:xfrm>
            <a:off x="6453579" y="1393777"/>
            <a:ext cx="26527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Бюджет организаций</a:t>
            </a:r>
          </a:p>
        </p:txBody>
      </p:sp>
      <p:sp>
        <p:nvSpPr>
          <p:cNvPr id="97299" name="Rectangle 19"/>
          <p:cNvSpPr>
            <a:spLocks noChangeArrowheads="1"/>
          </p:cNvSpPr>
          <p:nvPr/>
        </p:nvSpPr>
        <p:spPr bwMode="auto">
          <a:xfrm>
            <a:off x="195263" y="4383594"/>
            <a:ext cx="28860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Российской Федерации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(федеральный бюджет, бюджеты государственных внебюджетных фондов РФ)</a:t>
            </a:r>
          </a:p>
        </p:txBody>
      </p:sp>
      <p:sp>
        <p:nvSpPr>
          <p:cNvPr id="97300" name="Rectangle 20"/>
          <p:cNvSpPr>
            <a:spLocks noChangeArrowheads="1"/>
          </p:cNvSpPr>
          <p:nvPr/>
        </p:nvSpPr>
        <p:spPr bwMode="auto">
          <a:xfrm>
            <a:off x="3236914" y="4331665"/>
            <a:ext cx="31591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C</a:t>
            </a:r>
            <a:r>
              <a:rPr lang="ru-RU" sz="1800" i="0" dirty="0" err="1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убъектов</a:t>
            </a:r>
            <a:endParaRPr lang="ru-RU" sz="1800" i="0" dirty="0">
              <a:solidFill>
                <a:srgbClr val="0070C0"/>
              </a:solidFill>
              <a:latin typeface="Times New Roman" pitchFamily="18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Российской Федерации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(региональные бюджеты, бюджеты территориальных фондов ОМС)</a:t>
            </a:r>
          </a:p>
        </p:txBody>
      </p:sp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6413855" y="4331665"/>
            <a:ext cx="272891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М</a:t>
            </a:r>
            <a:r>
              <a:rPr lang="ru-RU" sz="1800" i="0" dirty="0" smtClean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униципальных </a:t>
            </a:r>
            <a:r>
              <a:rPr lang="ru-RU" sz="18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образований</a:t>
            </a:r>
          </a:p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i="0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(местные бюджеты)</a:t>
            </a:r>
          </a:p>
        </p:txBody>
      </p:sp>
      <p:sp>
        <p:nvSpPr>
          <p:cNvPr id="97302" name="Line 22"/>
          <p:cNvSpPr>
            <a:spLocks noChangeShapeType="1"/>
          </p:cNvSpPr>
          <p:nvPr/>
        </p:nvSpPr>
        <p:spPr bwMode="auto">
          <a:xfrm flipH="1">
            <a:off x="2394064" y="1027355"/>
            <a:ext cx="842850" cy="388387"/>
          </a:xfrm>
          <a:prstGeom prst="line">
            <a:avLst/>
          </a:prstGeom>
          <a:noFill/>
          <a:ln w="50800" cmpd="tri">
            <a:solidFill>
              <a:schemeClr val="accent2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7303" name="Line 23"/>
          <p:cNvSpPr>
            <a:spLocks noChangeShapeType="1"/>
          </p:cNvSpPr>
          <p:nvPr/>
        </p:nvSpPr>
        <p:spPr bwMode="auto">
          <a:xfrm>
            <a:off x="4725842" y="1991911"/>
            <a:ext cx="1357" cy="631604"/>
          </a:xfrm>
          <a:prstGeom prst="line">
            <a:avLst/>
          </a:prstGeom>
          <a:noFill/>
          <a:ln w="50800" cmpd="tri">
            <a:solidFill>
              <a:schemeClr val="accent2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7304" name="Line 24"/>
          <p:cNvSpPr>
            <a:spLocks noChangeShapeType="1"/>
          </p:cNvSpPr>
          <p:nvPr/>
        </p:nvSpPr>
        <p:spPr bwMode="auto">
          <a:xfrm>
            <a:off x="5739384" y="1057788"/>
            <a:ext cx="674471" cy="436169"/>
          </a:xfrm>
          <a:prstGeom prst="line">
            <a:avLst/>
          </a:prstGeom>
          <a:noFill/>
          <a:ln w="50800" cmpd="tri">
            <a:solidFill>
              <a:schemeClr val="accent2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7305" name="Line 25"/>
          <p:cNvSpPr>
            <a:spLocks noChangeShapeType="1"/>
          </p:cNvSpPr>
          <p:nvPr/>
        </p:nvSpPr>
        <p:spPr bwMode="auto">
          <a:xfrm flipH="1">
            <a:off x="2394064" y="1814432"/>
            <a:ext cx="1078534" cy="691319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 type="stealth" w="med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sp>
        <p:nvSpPr>
          <p:cNvPr id="97306" name="Line 26"/>
          <p:cNvSpPr>
            <a:spLocks noChangeShapeType="1"/>
          </p:cNvSpPr>
          <p:nvPr/>
        </p:nvSpPr>
        <p:spPr bwMode="auto">
          <a:xfrm>
            <a:off x="5739383" y="1814432"/>
            <a:ext cx="915561" cy="57976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 type="stealth" w="med" len="lg"/>
          </a:ln>
        </p:spPr>
        <p:txBody>
          <a:bodyPr/>
          <a:lstStyle/>
          <a:p>
            <a:pPr>
              <a:defRPr/>
            </a:pPr>
            <a:endParaRPr lang="ru-RU" sz="1600" i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Arial" pitchFamily="34" charset="0"/>
            </a:endParaRPr>
          </a:p>
        </p:txBody>
      </p:sp>
      <p:pic>
        <p:nvPicPr>
          <p:cNvPr id="97309" name="Picture 29" descr="Admin-map-stavropol-regio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6039" y="2570719"/>
            <a:ext cx="2185988" cy="17081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22" name="Picture 3" descr="imag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48797"/>
            <a:ext cx="9144001" cy="110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9"/>
            <a:ext cx="9144000" cy="65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85141"/>
      </p:ext>
    </p:extLst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72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0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9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7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7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7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7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7" grpId="0"/>
      <p:bldP spid="97298" grpId="0"/>
      <p:bldP spid="97299" grpId="0"/>
      <p:bldP spid="97300" grpId="0"/>
      <p:bldP spid="9730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-3" y="1456871"/>
            <a:ext cx="9143999" cy="452363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700" b="1" dirty="0" smtClean="0"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Минераловодский </a:t>
            </a:r>
            <a:r>
              <a:rPr lang="ru-RU" sz="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(далее - МГО) является одним из крупнейших в Ставропольском крае. Это важный в стратегическом отношении воздушный, железнодорожный, автотранспортный узел на всем Северном Кавказе. 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Город Минеральные Воды является центром Минераловодского </a:t>
            </a:r>
            <a:r>
              <a:rPr lang="ru-RU" sz="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и образует с ним единое муниципальное территориальное образование. 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Градообразующая функция МГО – транспортно-логистическая, определяет его региональное значение. Внешние транспортные связи города осуществляются железнодорожным, автомобильным и воздушным транспортом. Город Минеральные Воды находится на пересечении железнодорожных магистралей «Ростов-на-Дону – Баку» с ответвлением «Минеральные Воды – Пятигорск – Ессентуки – Кисловодск». В городе расположена внеклассная железнодорожная сортировочная станция. Через город проходит федеральная автомобильная дорога М-29 «Кавказ» Краснодар – Грозный – Махачкала – граница Азербайджана.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черте города расположен международный аэропорт 1-го класса, оснащенный самым современным аэронавигационным оборудованием, сертифицированным по I и II категориям </a:t>
            </a:r>
            <a:r>
              <a:rPr lang="ru-RU" sz="15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метеоминимума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ИКАО. На территории округа расположено 53 населенных пункта, входящих в состав </a:t>
            </a:r>
            <a:r>
              <a:rPr lang="ru-RU" sz="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округа, в том числе: 2 населенных пункта являются городскими (г. Минеральные Воды и пос. </a:t>
            </a:r>
            <a:r>
              <a:rPr lang="ru-RU" sz="15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Анджиевский</a:t>
            </a: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а 51 – сельскими населенными пунктами. 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Координаты округа: 44,2° северной широты и 43,1° восточной долготы.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Высота над уровнем моря от 200 метров до 994 метров. </a:t>
            </a:r>
          </a:p>
          <a:p>
            <a:pPr marL="0" indent="0" algn="just">
              <a:buNone/>
            </a:pPr>
            <a:r>
              <a:rPr lang="ru-RU" sz="17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" y="794021"/>
            <a:ext cx="9143999" cy="91440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Административно-территориальное деление Минераловодского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11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0" y="1937240"/>
            <a:ext cx="9143999" cy="579119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700" b="1" dirty="0" smtClean="0">
                <a:solidFill>
                  <a:srgbClr val="8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Минераловодский муниципальный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 - прекрасное место для развития туризма, отдыха и лечения, создания новых санаторно-курортных комплексов. Обладает следующими стратегическими преимуществами: наличием свободных инвестиционных площадок и земельных ресурсов, положительной динамикой экономического развития, развитой системой финансово-кредитных и страховых организаций, ростом жилищного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строительства.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округа проживают представители около 100 национальностей: русские, армяне, азербайджанцы, белорусы, украинцы, грузины, греки, осетины, чеченцы, ногайцы, даргинцы, кабардинцы, черкесы, корейцы, лезгины, татары, немцы, цыгане и другие народности.</a:t>
            </a:r>
          </a:p>
          <a:p>
            <a:endParaRPr lang="ru-RU" sz="1800" b="1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-70338" y="896816"/>
            <a:ext cx="9143999" cy="91440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Административно-территориальное деление Минераловодского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5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664571"/>
            <a:ext cx="9144000" cy="1066801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Административно-территориальное деление Минераловодского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sz="1800" dirty="0"/>
          </a:p>
        </p:txBody>
      </p:sp>
      <p:graphicFrame>
        <p:nvGraphicFramePr>
          <p:cNvPr id="10" name="Таблица 22">
            <a:extLst>
              <a:ext uri="{FF2B5EF4-FFF2-40B4-BE49-F238E27FC236}">
                <a16:creationId xmlns:a16="http://schemas.microsoft.com/office/drawing/2014/main" id="{3E286579-5680-42CB-A165-D6AFD0BB6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56761"/>
              </p:ext>
            </p:extLst>
          </p:nvPr>
        </p:nvGraphicFramePr>
        <p:xfrm>
          <a:off x="0" y="1504603"/>
          <a:ext cx="4343400" cy="417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481625732"/>
                    </a:ext>
                  </a:extLst>
                </a:gridCol>
              </a:tblGrid>
              <a:tr h="61950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777843"/>
                  </a:ext>
                </a:extLst>
              </a:tr>
              <a:tr h="570162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 </a:t>
                      </a:r>
                    </a:p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среднегодовом исчислении), тыс</a:t>
                      </a: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чел</a:t>
                      </a:r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835853"/>
                  </a:ext>
                </a:extLst>
              </a:tr>
              <a:tr h="758277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 НА ТОВАРЫ И УСЛУГИ НА КОНЕЦ ГОДА</a:t>
                      </a:r>
                    </a:p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декабрю предыдущего года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247744"/>
                  </a:ext>
                </a:extLst>
              </a:tr>
              <a:tr h="534048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ЗАРЕГИСТРИРОВАННОЙ БЕЗРАБОТИЦЫ (НА КОНЕЦ ГОДА), %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544716"/>
                  </a:ext>
                </a:extLst>
              </a:tr>
              <a:tr h="949203">
                <a:tc>
                  <a:txBody>
                    <a:bodyPr/>
                    <a:lstStyle/>
                    <a:p>
                      <a:pPr marL="0" marR="0" lvl="0" indent="0" algn="l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РАБОТ, ВЫПОЛНЕННЫХ ПО </a:t>
                      </a:r>
                    </a:p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ВИДУ ДЕЯТЕЛЬНОСТИ «СТРОИТЕЛЬСТВО», В ЦЕНАХ СООТВЕТСТВУЮЩИХ ЛЕТ, млн</a:t>
                      </a: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</a:t>
                      </a:r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332160"/>
                  </a:ext>
                </a:extLst>
              </a:tr>
              <a:tr h="741794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 В ДЕЙСТВИЕ ЖИЛЫХ ДОМОВ, тыс. кв. м. общей площади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07675"/>
                  </a:ext>
                </a:extLst>
              </a:tr>
            </a:tbl>
          </a:graphicData>
        </a:graphic>
      </p:graphicFrame>
      <p:graphicFrame>
        <p:nvGraphicFramePr>
          <p:cNvPr id="11" name="Таблица 22">
            <a:extLst>
              <a:ext uri="{FF2B5EF4-FFF2-40B4-BE49-F238E27FC236}">
                <a16:creationId xmlns:a16="http://schemas.microsoft.com/office/drawing/2014/main" id="{C01539AB-512F-49A1-8557-484288B54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509307"/>
              </p:ext>
            </p:extLst>
          </p:nvPr>
        </p:nvGraphicFramePr>
        <p:xfrm>
          <a:off x="4343399" y="1504602"/>
          <a:ext cx="4800601" cy="4172992"/>
        </p:xfrm>
        <a:graphic>
          <a:graphicData uri="http://schemas.openxmlformats.org/drawingml/2006/table">
            <a:tbl>
              <a:tblPr firstRow="1" bandRow="1"/>
              <a:tblGrid>
                <a:gridCol w="883155">
                  <a:extLst>
                    <a:ext uri="{9D8B030D-6E8A-4147-A177-3AD203B41FA5}">
                      <a16:colId xmlns:a16="http://schemas.microsoft.com/office/drawing/2014/main" val="2481625732"/>
                    </a:ext>
                  </a:extLst>
                </a:gridCol>
                <a:gridCol w="953425">
                  <a:extLst>
                    <a:ext uri="{9D8B030D-6E8A-4147-A177-3AD203B41FA5}">
                      <a16:colId xmlns:a16="http://schemas.microsoft.com/office/drawing/2014/main" val="3134937722"/>
                    </a:ext>
                  </a:extLst>
                </a:gridCol>
                <a:gridCol w="991946">
                  <a:extLst>
                    <a:ext uri="{9D8B030D-6E8A-4147-A177-3AD203B41FA5}">
                      <a16:colId xmlns:a16="http://schemas.microsoft.com/office/drawing/2014/main" val="526490490"/>
                    </a:ext>
                  </a:extLst>
                </a:gridCol>
                <a:gridCol w="982316">
                  <a:extLst>
                    <a:ext uri="{9D8B030D-6E8A-4147-A177-3AD203B41FA5}">
                      <a16:colId xmlns:a16="http://schemas.microsoft.com/office/drawing/2014/main" val="1408935381"/>
                    </a:ext>
                  </a:extLst>
                </a:gridCol>
                <a:gridCol w="989759">
                  <a:extLst>
                    <a:ext uri="{9D8B030D-6E8A-4147-A177-3AD203B41FA5}">
                      <a16:colId xmlns:a16="http://schemas.microsoft.com/office/drawing/2014/main" val="53901068"/>
                    </a:ext>
                  </a:extLst>
                </a:gridCol>
              </a:tblGrid>
              <a:tr h="6455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г.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(отчет)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г.</a:t>
                      </a:r>
                    </a:p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оценка)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</a:t>
                      </a:r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2023 г</a:t>
                      </a:r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</a:t>
                      </a:r>
                      <a:r>
                        <a:rPr lang="ru-RU" sz="11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1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777843"/>
                  </a:ext>
                </a:extLst>
              </a:tr>
              <a:tr h="549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136,46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135,16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134,75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134,15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133,74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835853"/>
                  </a:ext>
                </a:extLst>
              </a:tr>
              <a:tr h="765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104,9 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105,8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104,0 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247744"/>
                  </a:ext>
                </a:extLst>
              </a:tr>
              <a:tr h="551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5,31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0,82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544716"/>
                  </a:ext>
                </a:extLst>
              </a:tr>
              <a:tr h="9654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223,63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245,44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255,99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266,75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7103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277,68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332160"/>
                  </a:ext>
                </a:extLst>
              </a:tr>
              <a:tr h="6958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39,40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39,58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41,28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43,02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44,78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80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004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/>
          <p:cNvSpPr/>
          <p:nvPr/>
        </p:nvSpPr>
        <p:spPr>
          <a:xfrm>
            <a:off x="0" y="1055069"/>
            <a:ext cx="9144000" cy="607023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СОЦИАЛЬНО-ЭКОНОМИЧЕСКИЕ ПОКАЗАТЕЛИ МИНЕРАЛОВОДСКОГО ОКРУГА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2914" y="1775701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1792" y="2671143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5014" y="372973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5354" y="482262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20464" y="1750956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92561" y="273697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892560" y="373414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888053" y="4855120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66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1" y="5938566"/>
            <a:ext cx="9144001" cy="151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2881" y="1582341"/>
            <a:ext cx="867848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ctr"/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Образование. 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Минераловодского </a:t>
            </a:r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функционирует</a:t>
            </a:r>
            <a:r>
              <a:rPr lang="en-US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общеобразовательных школ</a:t>
            </a:r>
            <a:r>
              <a:rPr lang="en-US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гимназии</a:t>
            </a:r>
            <a:r>
              <a:rPr lang="en-US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лицея</a:t>
            </a:r>
            <a:r>
              <a:rPr lang="en-US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детских садов</a:t>
            </a:r>
            <a:r>
              <a:rPr lang="en-US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учреждения дополнительного образования;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прочих учреждения образования;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техникум;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колледжей;</a:t>
            </a:r>
          </a:p>
          <a:p>
            <a:pPr indent="447675"/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детских дома.</a:t>
            </a:r>
          </a:p>
        </p:txBody>
      </p:sp>
    </p:spTree>
    <p:extLst>
      <p:ext uri="{BB962C8B-B14F-4D97-AF65-F5344CB8AC3E}">
        <p14:creationId xmlns:p14="http://schemas.microsoft.com/office/powerpoint/2010/main" val="839856940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/>
          <p:cNvSpPr/>
          <p:nvPr/>
        </p:nvSpPr>
        <p:spPr>
          <a:xfrm>
            <a:off x="0" y="1055069"/>
            <a:ext cx="9144000" cy="607023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СОЦИАЛЬНО-ЭКОНОМИЧЕСКИЕ ПОКАЗАТЕЛИ МИНЕРАЛОВОДСКОГО ОКРУГА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2914" y="1775701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1792" y="2671143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5014" y="372973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5354" y="482262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20464" y="1750956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92561" y="273697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892560" y="373414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888053" y="4855120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66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1" y="5938566"/>
            <a:ext cx="9144001" cy="151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1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71590"/>
            <a:ext cx="9144000" cy="53388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92075" indent="355600" algn="ctr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i="1" u="sng" dirty="0" smtClean="0">
              <a:solidFill>
                <a:srgbClr val="B5FC74"/>
              </a:solidFill>
              <a:effectLst/>
            </a:endParaRPr>
          </a:p>
          <a:p>
            <a:pPr marL="92075" indent="355600"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</a:t>
            </a:r>
          </a:p>
          <a:p>
            <a:pPr marL="92075" indent="355600" algn="ctr">
              <a:lnSpc>
                <a:spcPct val="80000"/>
              </a:lnSpc>
              <a:buFont typeface="Wingdings" pitchFamily="2" charset="2"/>
              <a:buNone/>
            </a:pPr>
            <a:endParaRPr lang="ru-RU" altLang="ru-RU" sz="1800" b="1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355600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для занятий физической культурой и спортом в Минераловодском городском округе: 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51 спортивный зал;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стадиона;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плавательных бассейна;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 сооружений для стрелковых видов спорта в том числе:     10 тиров,                   1 стрельбище, 9 стендов;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легкоатлетический манеж;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 встроенных приспособлений для занятия спортом;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r>
              <a:rPr lang="ru-RU" altLang="ru-RU" sz="1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71плоскостное сооружение, включая комплексные спортивные площадки.</a:t>
            </a:r>
          </a:p>
          <a:p>
            <a:pPr marL="92075" indent="355600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Ø"/>
            </a:pPr>
            <a:endParaRPr lang="ru-RU" altLang="ru-RU" sz="2000" b="1" i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6063550"/>
      </p:ext>
    </p:extLst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/>
          <p:cNvSpPr/>
          <p:nvPr/>
        </p:nvSpPr>
        <p:spPr>
          <a:xfrm>
            <a:off x="0" y="1055069"/>
            <a:ext cx="9144000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ПРИОРИТЕТЫ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1400" b="1" i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МИНЕРАЛОВОДСКОГО МУНИЦИПАЛЬНОГО ОКРУГА</a:t>
            </a:r>
            <a:endParaRPr lang="ru-RU" sz="1400" b="1" i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63552" y="1692426"/>
            <a:ext cx="4167271" cy="979738"/>
          </a:xfrm>
          <a:prstGeom prst="roundRect">
            <a:avLst>
              <a:gd name="adj" fmla="val 131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srgbClr val="0070C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22070" y="2701958"/>
            <a:ext cx="4143054" cy="867103"/>
          </a:xfrm>
          <a:prstGeom prst="roundRect">
            <a:avLst>
              <a:gd name="adj" fmla="val 131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78309" y="3611883"/>
            <a:ext cx="4124345" cy="1154693"/>
          </a:xfrm>
          <a:prstGeom prst="roundRect">
            <a:avLst>
              <a:gd name="adj" fmla="val 131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3757" y="4809427"/>
            <a:ext cx="4147066" cy="1087862"/>
          </a:xfrm>
          <a:prstGeom prst="roundRect">
            <a:avLst>
              <a:gd name="adj" fmla="val 131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 rot="10800000">
            <a:off x="4720387" y="1718496"/>
            <a:ext cx="4139391" cy="943881"/>
          </a:xfrm>
          <a:prstGeom prst="roundRect">
            <a:avLst>
              <a:gd name="adj" fmla="val 131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 rot="10800000">
            <a:off x="4717431" y="2710658"/>
            <a:ext cx="4191743" cy="847005"/>
          </a:xfrm>
          <a:prstGeom prst="roundRect">
            <a:avLst>
              <a:gd name="adj" fmla="val 131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 rot="10800000">
            <a:off x="4717431" y="3596459"/>
            <a:ext cx="4191742" cy="1154843"/>
          </a:xfrm>
          <a:prstGeom prst="roundRect">
            <a:avLst>
              <a:gd name="adj" fmla="val 131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 rot="10800000">
            <a:off x="4715319" y="4784257"/>
            <a:ext cx="4191337" cy="1121354"/>
          </a:xfrm>
          <a:prstGeom prst="roundRect">
            <a:avLst>
              <a:gd name="adj" fmla="val 131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469" tIns="56736" rIns="113469" bIns="56736" rtlCol="0" anchor="ctr"/>
          <a:lstStyle/>
          <a:p>
            <a:pPr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ru-RU" sz="2200" b="0" i="0" dirty="0">
              <a:solidFill>
                <a:prstClr val="whit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2914" y="1775701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1792" y="2671143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73049" y="1849520"/>
            <a:ext cx="2837602" cy="55465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</a:t>
            </a:r>
            <a:endParaRPr lang="en-US" sz="1400" b="1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инвестиционного</a:t>
            </a:r>
            <a:r>
              <a:rPr lang="en-US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887053" y="2834119"/>
            <a:ext cx="3145141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ru-RU" sz="14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гражданских инициатив и гражданского общества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79510" y="3598855"/>
            <a:ext cx="3360225" cy="119179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услуг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отраслях социальной сферы, использование механизмов государственно-частного </a:t>
            </a:r>
            <a:endParaRPr lang="en-US" sz="1400" b="1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партнёрства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95014" y="372973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5354" y="482262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500" i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79510" y="4766576"/>
            <a:ext cx="3544336" cy="119179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</a:t>
            </a:r>
            <a:endParaRPr lang="en-US" sz="1400" b="1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и общего образования посредством реконструкции  и строительства новых детских </a:t>
            </a:r>
            <a:endParaRPr lang="en-US" sz="1400" b="1" i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садов и школ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537061" y="1683446"/>
            <a:ext cx="4506041" cy="976355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модернизация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жилищно – коммунального </a:t>
            </a:r>
            <a:endParaRPr lang="ru-RU" sz="1400" b="1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 округа,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endParaRPr lang="ru-RU" sz="1400" b="1" i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энергосберегающих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820464" y="1750956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92561" y="273697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926526" y="2796383"/>
            <a:ext cx="2042381" cy="545467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ситуации на рынке труда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892560" y="3734140"/>
            <a:ext cx="517695" cy="807077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5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217759" y="3663117"/>
            <a:ext cx="3627249" cy="1191798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объёмов </a:t>
            </a:r>
            <a:r>
              <a:rPr lang="ru-RU" sz="1400" b="1" i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обеспеченности </a:t>
            </a:r>
            <a:r>
              <a:rPr lang="ru-RU" sz="1400" b="1" i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муниципалитета </a:t>
            </a: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 </a:t>
            </a:r>
          </a:p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комфортным жильём 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888053" y="4855120"/>
            <a:ext cx="504871" cy="776300"/>
          </a:xfrm>
          <a:prstGeom prst="rect">
            <a:avLst/>
          </a:prstGeom>
          <a:noFill/>
        </p:spPr>
        <p:txBody>
          <a:bodyPr wrap="none" lIns="113469" tIns="56736" rIns="113469" bIns="56736" rtlCol="0">
            <a:spAutoFit/>
          </a:bodyPr>
          <a:lstStyle/>
          <a:p>
            <a:pPr algn="l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4300" i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594804" y="4860961"/>
            <a:ext cx="2705824" cy="760911"/>
          </a:xfrm>
          <a:prstGeom prst="rect">
            <a:avLst/>
          </a:prstGeom>
        </p:spPr>
        <p:txBody>
          <a:bodyPr wrap="square" lIns="113469" tIns="56736" rIns="113469" bIns="56736">
            <a:spAutoFit/>
          </a:bodyPr>
          <a:lstStyle/>
          <a:p>
            <a:pPr algn="ctr" defTabSz="56734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ru-RU" sz="1400" b="1" i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использования бюджетных средств</a:t>
            </a:r>
          </a:p>
        </p:txBody>
      </p:sp>
      <p:pic>
        <p:nvPicPr>
          <p:cNvPr id="66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1" y="5938566"/>
            <a:ext cx="9144001" cy="151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45365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8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47324" y="1108563"/>
            <a:ext cx="6400800" cy="4212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ru-RU" altLang="ru-RU" sz="18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ссылки в сети Интернет</a:t>
            </a:r>
          </a:p>
        </p:txBody>
      </p:sp>
      <p:graphicFrame>
        <p:nvGraphicFramePr>
          <p:cNvPr id="9" name="Group 10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829525"/>
              </p:ext>
            </p:extLst>
          </p:nvPr>
        </p:nvGraphicFramePr>
        <p:xfrm>
          <a:off x="0" y="1529862"/>
          <a:ext cx="9073662" cy="4172670"/>
        </p:xfrm>
        <a:graphic>
          <a:graphicData uri="http://schemas.openxmlformats.org/drawingml/2006/table">
            <a:tbl>
              <a:tblPr/>
              <a:tblGrid>
                <a:gridCol w="4652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1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302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калькулятор - Расчет земельного налога и налога на имущество физических лиц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https://www/nalog/ru26/service/nalog_calc/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22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Портал органов государственной власти Ставропольского края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http://www.stavregion.ru/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22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финансов Ставропольского края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http://www.mfsk.ru/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62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Портал органов местного самоуправления Минераловодского муниципального округа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https://min-vodi.gosuslugi.ru/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9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портал бюджетной системы Российской Федерации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http://budget.gov.ru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302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Официальный сайт для размещения информации о государственных (муниципальных)учреждениях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http://bus.gov.ru/pub/home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31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5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15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45571"/>
          </a:xfrm>
          <a:prstGeom prst="rect">
            <a:avLst/>
          </a:prstGeom>
        </p:spPr>
      </p:pic>
      <p:sp>
        <p:nvSpPr>
          <p:cNvPr id="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3701" y="522785"/>
            <a:ext cx="8510588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</a:p>
        </p:txBody>
      </p:sp>
      <p:sp>
        <p:nvSpPr>
          <p:cNvPr id="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371600"/>
            <a:ext cx="9144000" cy="4308231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администрации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Минераловодского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 Ставропольского края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Почтовая ул., д.24, г. Минеральные Воды, Ставропольский край, 357202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тел.8(87922) 6-71-05; факс 8(87922) 6-69-38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Е-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finupr_mmr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ОКПО 74029634, ОГРН 1042601044727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ИНН/КПП 2630034299/263001001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 с 9-00 до 18-00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с13-00 до 14-00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Исполняющий обязанности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управления администрации Минераловодского муниципального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Ставропольского края – Солдаткина Юлиана Юльевна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5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5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5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82" name="Group 178"/>
          <p:cNvGraphicFramePr>
            <a:graphicFrameLocks noGrp="1"/>
          </p:cNvGraphicFramePr>
          <p:nvPr>
            <p:ph type="title"/>
            <p:extLst>
              <p:ext uri="{D42A27DB-BD31-4B8C-83A1-F6EECF244321}">
                <p14:modId xmlns:p14="http://schemas.microsoft.com/office/powerpoint/2010/main" val="4031809031"/>
              </p:ext>
            </p:extLst>
          </p:nvPr>
        </p:nvGraphicFramePr>
        <p:xfrm>
          <a:off x="135466" y="414866"/>
          <a:ext cx="9008533" cy="6318942"/>
        </p:xfrm>
        <a:graphic>
          <a:graphicData uri="http://schemas.openxmlformats.org/drawingml/2006/table">
            <a:tbl>
              <a:tblPr/>
              <a:tblGrid>
                <a:gridCol w="442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7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2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2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57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1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30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44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61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2579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363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1172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7523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2199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2579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74340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25791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12199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395444">
                <a:tc gridSpan="20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Бюджетная система Российской Федерации</a:t>
                      </a:r>
                    </a:p>
                  </a:txBody>
                  <a:tcPr marL="91446" marR="91446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ECFF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Первый уровень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9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бюджет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Бюджеты государственных внебюджетных фондов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9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62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ECFF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Второй уровень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182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Бюджеты субъектов РФ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Бюджеты территориальных государственных внебюджетных фондов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9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ECFF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Третий уровень</a:t>
                      </a:r>
                    </a:p>
                  </a:txBody>
                  <a:tcPr marL="91446" marR="91446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9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227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Бюджеты муниципальных районов, бюджеты городских округов, муниципальных округов ,бюджеты внутригородских муниципальных образований городов федерального значения Москвы и Санкт - Петербурга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9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CCECFF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Четвертый уровень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9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81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Бюджеты городских и сельских поселений</a:t>
                      </a:r>
                    </a:p>
                  </a:txBody>
                  <a:tcPr marL="91446" marR="91446" marT="45703" marB="45703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362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91446" marR="91446" marT="45703" marB="45703" anchor="b" horzOverflow="overflow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6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6" y="6504072"/>
            <a:ext cx="9144001" cy="45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27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7267" y="498764"/>
            <a:ext cx="8229600" cy="460959"/>
          </a:xfrm>
        </p:spPr>
        <p:txBody>
          <a:bodyPr>
            <a:noAutofit/>
          </a:bodyPr>
          <a:lstStyle/>
          <a:p>
            <a:pPr lvl="0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9026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5110163" y="2516188"/>
          <a:ext cx="4033837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Диаграмма" r:id="rId3" imgW="6096000" imgH="4067039" progId="MSGraph.Chart.8">
                  <p:embed followColorScheme="full"/>
                </p:oleObj>
              </mc:Choice>
              <mc:Fallback>
                <p:oleObj name="Диаграмма" r:id="rId3" imgW="6096000" imgH="4067039" progId="MSGraph.Chart.8">
                  <p:embed followColorScheme="full"/>
                  <p:pic>
                    <p:nvPicPr>
                      <p:cNvPr id="1290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0163" y="2516188"/>
                        <a:ext cx="4033837" cy="269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26757383"/>
              </p:ext>
            </p:extLst>
          </p:nvPr>
        </p:nvGraphicFramePr>
        <p:xfrm>
          <a:off x="0" y="745067"/>
          <a:ext cx="9144000" cy="609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Picture 3" descr="image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816600"/>
            <a:ext cx="9144001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1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68872"/>
      </p:ext>
    </p:extLst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4" descr="i?id=427689007-4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3870324"/>
            <a:ext cx="2212975" cy="185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16" descr="i?id=49789293-5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3870324"/>
            <a:ext cx="2395537" cy="185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8" descr="i?id=204298891-1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870324"/>
            <a:ext cx="4081463" cy="1852816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</a:gradFill>
          <a:ln>
            <a:noFill/>
          </a:ln>
          <a:extLst/>
        </p:spPr>
      </p:pic>
      <p:sp>
        <p:nvSpPr>
          <p:cNvPr id="1024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33904"/>
            <a:ext cx="8229600" cy="428279"/>
          </a:xfrm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102410" name="AutoShape 10"/>
          <p:cNvSpPr>
            <a:spLocks noGrp="1" noChangeArrowheads="1"/>
          </p:cNvSpPr>
          <p:nvPr>
            <p:ph idx="1"/>
          </p:nvPr>
        </p:nvSpPr>
        <p:spPr>
          <a:xfrm>
            <a:off x="301625" y="1062184"/>
            <a:ext cx="1905000" cy="2213031"/>
          </a:xfrm>
          <a:prstGeom prst="downArrowCallout">
            <a:avLst>
              <a:gd name="adj1" fmla="val 25000"/>
              <a:gd name="adj2" fmla="val 25000"/>
              <a:gd name="adj3" fmla="val 22042"/>
              <a:gd name="adj4" fmla="val 6666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ru-RU" sz="14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ru-RU" sz="16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</a:rPr>
              <a:t>      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102406" name="AutoShape 6"/>
          <p:cNvSpPr>
            <a:spLocks noChangeArrowheads="1"/>
          </p:cNvSpPr>
          <p:nvPr/>
        </p:nvSpPr>
        <p:spPr bwMode="auto">
          <a:xfrm>
            <a:off x="2514600" y="1110095"/>
            <a:ext cx="1871663" cy="2239816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Прогноз социально-экономического развития</a:t>
            </a:r>
          </a:p>
        </p:txBody>
      </p:sp>
      <p:sp>
        <p:nvSpPr>
          <p:cNvPr id="102407" name="AutoShape 7"/>
          <p:cNvSpPr>
            <a:spLocks noChangeArrowheads="1"/>
          </p:cNvSpPr>
          <p:nvPr/>
        </p:nvSpPr>
        <p:spPr bwMode="auto">
          <a:xfrm>
            <a:off x="4681537" y="1135915"/>
            <a:ext cx="1871663" cy="2139300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Основные направления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бюджетной,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налоговой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и долговой политики</a:t>
            </a: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2408" name="AutoShape 8"/>
          <p:cNvSpPr>
            <a:spLocks noChangeArrowheads="1"/>
          </p:cNvSpPr>
          <p:nvPr/>
        </p:nvSpPr>
        <p:spPr bwMode="auto">
          <a:xfrm>
            <a:off x="6980239" y="1112984"/>
            <a:ext cx="1871662" cy="2162232"/>
          </a:xfrm>
          <a:prstGeom prst="downArrowCallout">
            <a:avLst>
              <a:gd name="adj1" fmla="val 25000"/>
              <a:gd name="adj2" fmla="val 25000"/>
              <a:gd name="adj3" fmla="val 22434"/>
              <a:gd name="adj4" fmla="val 6666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Муниципальные программы</a:t>
            </a: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301625" y="3450297"/>
            <a:ext cx="8689975" cy="40011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Составление проекта бюджета округа</a:t>
            </a:r>
          </a:p>
        </p:txBody>
      </p:sp>
      <p:pic>
        <p:nvPicPr>
          <p:cNvPr id="11" name="Picture 3" descr="image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0725"/>
            <a:ext cx="914400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44395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316706" y="765788"/>
            <a:ext cx="8510588" cy="29686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idx="1"/>
          </p:nvPr>
        </p:nvSpPr>
        <p:spPr>
          <a:xfrm>
            <a:off x="1" y="1121858"/>
            <a:ext cx="9129712" cy="778322"/>
          </a:xfrm>
        </p:spPr>
        <p:txBody>
          <a:bodyPr>
            <a:normAutofit/>
          </a:bodyPr>
          <a:lstStyle/>
          <a:p>
            <a:pPr marL="0" indent="360363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0363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 marL="0" indent="360363"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rgbClr val="00B050"/>
              </a:solidFill>
            </a:endParaRP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257558" y="2991730"/>
            <a:ext cx="1481138" cy="14398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1. Разработка проекта бюджета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493043" y="4511502"/>
            <a:ext cx="1636713" cy="14398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2. Рассмотрение проекта бюджета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2974251" y="2991730"/>
            <a:ext cx="1639888" cy="14398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  <a:bevelB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3. Утверждение проекта бюджета</a:t>
            </a:r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4597400" y="4522287"/>
            <a:ext cx="1482725" cy="14906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 prst="angle"/>
          </a:sp3d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4. Исполнение бюджета</a:t>
            </a: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7387920" y="4522287"/>
            <a:ext cx="1639887" cy="14398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</a:rPr>
              <a:t>6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.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Рассмотрение и утверждение отчета об исполнении бюджета</a:t>
            </a:r>
          </a:p>
        </p:txBody>
      </p:sp>
      <p:sp>
        <p:nvSpPr>
          <p:cNvPr id="103437" name="Line 13"/>
          <p:cNvSpPr>
            <a:spLocks noChangeShapeType="1"/>
          </p:cNvSpPr>
          <p:nvPr/>
        </p:nvSpPr>
        <p:spPr bwMode="auto">
          <a:xfrm>
            <a:off x="1028498" y="2519479"/>
            <a:ext cx="7489825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38" name="Line 14"/>
          <p:cNvSpPr>
            <a:spLocks noChangeShapeType="1"/>
          </p:cNvSpPr>
          <p:nvPr/>
        </p:nvSpPr>
        <p:spPr bwMode="auto">
          <a:xfrm>
            <a:off x="3867944" y="2544754"/>
            <a:ext cx="0" cy="50086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39" name="Line 15"/>
          <p:cNvSpPr>
            <a:spLocks noChangeShapeType="1"/>
          </p:cNvSpPr>
          <p:nvPr/>
        </p:nvSpPr>
        <p:spPr bwMode="auto">
          <a:xfrm flipV="1">
            <a:off x="4606174" y="2242459"/>
            <a:ext cx="0" cy="27702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40" name="Line 16"/>
          <p:cNvSpPr>
            <a:spLocks noChangeShapeType="1"/>
          </p:cNvSpPr>
          <p:nvPr/>
        </p:nvSpPr>
        <p:spPr bwMode="auto">
          <a:xfrm>
            <a:off x="1052511" y="2516553"/>
            <a:ext cx="1" cy="452436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41" name="Line 17"/>
          <p:cNvSpPr>
            <a:spLocks noChangeShapeType="1"/>
          </p:cNvSpPr>
          <p:nvPr/>
        </p:nvSpPr>
        <p:spPr bwMode="auto">
          <a:xfrm>
            <a:off x="8518323" y="2519479"/>
            <a:ext cx="0" cy="1992023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42" name="Line 18"/>
          <p:cNvSpPr>
            <a:spLocks noChangeShapeType="1"/>
          </p:cNvSpPr>
          <p:nvPr/>
        </p:nvSpPr>
        <p:spPr bwMode="auto">
          <a:xfrm flipH="1">
            <a:off x="2349046" y="2496738"/>
            <a:ext cx="13948" cy="2014764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43" name="Line 19"/>
          <p:cNvSpPr>
            <a:spLocks noChangeShapeType="1"/>
          </p:cNvSpPr>
          <p:nvPr/>
        </p:nvSpPr>
        <p:spPr bwMode="auto">
          <a:xfrm>
            <a:off x="5355387" y="2532145"/>
            <a:ext cx="17508" cy="199014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6080125" y="2940930"/>
            <a:ext cx="1482725" cy="149066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 prst="angle"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5. Контроль за исполнением </a:t>
            </a: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бюджета</a:t>
            </a: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809912" y="2519479"/>
            <a:ext cx="0" cy="40640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9" y="6119754"/>
            <a:ext cx="9144001" cy="71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06582"/>
          </a:xfrm>
          <a:prstGeom prst="rect">
            <a:avLst/>
          </a:prstGeom>
        </p:spPr>
      </p:pic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57942" y="1792950"/>
            <a:ext cx="8869865" cy="42423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</a:gradFill>
          <a:ln w="15875">
            <a:solidFill>
              <a:srgbClr val="00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 prst="angle"/>
          </a:sp3d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СТАДИИ БЮДЖЕТНОГО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158626577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0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10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10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30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Другая 2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62848F"/>
    </a:accent1>
    <a:accent2>
      <a:srgbClr val="80B0BB"/>
    </a:accent2>
    <a:accent3>
      <a:srgbClr val="B7E4DD"/>
    </a:accent3>
    <a:accent4>
      <a:srgbClr val="FF7468"/>
    </a:accent4>
    <a:accent5>
      <a:srgbClr val="F8BE63"/>
    </a:accent5>
    <a:accent6>
      <a:srgbClr val="D8D8D8"/>
    </a:accent6>
    <a:hlink>
      <a:srgbClr val="0563C1"/>
    </a:hlink>
    <a:folHlink>
      <a:srgbClr val="954F72"/>
    </a:folHlink>
  </a:clrScheme>
  <a:fontScheme name="Тема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Облака 7">
    <a:dk1>
      <a:srgbClr val="4F4F77"/>
    </a:dk1>
    <a:lt1>
      <a:srgbClr val="FFFFFF"/>
    </a:lt1>
    <a:dk2>
      <a:srgbClr val="7979A5"/>
    </a:dk2>
    <a:lt2>
      <a:srgbClr val="F3F3FF"/>
    </a:lt2>
    <a:accent1>
      <a:srgbClr val="5D5D8B"/>
    </a:accent1>
    <a:accent2>
      <a:srgbClr val="66CCFF"/>
    </a:accent2>
    <a:accent3>
      <a:srgbClr val="BEBECF"/>
    </a:accent3>
    <a:accent4>
      <a:srgbClr val="DADADA"/>
    </a:accent4>
    <a:accent5>
      <a:srgbClr val="B6B6C4"/>
    </a:accent5>
    <a:accent6>
      <a:srgbClr val="5CB9E7"/>
    </a:accent6>
    <a:hlink>
      <a:srgbClr val="CCECFF"/>
    </a:hlink>
    <a:folHlink>
      <a:srgbClr val="FFFFCC"/>
    </a:folHlink>
  </a:clrScheme>
  <a:fontScheme name="Облака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8103</Words>
  <Application>Microsoft Office PowerPoint</Application>
  <PresentationFormat>Экран (4:3)</PresentationFormat>
  <Paragraphs>1765</Paragraphs>
  <Slides>57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6" baseType="lpstr">
      <vt:lpstr>Arial</vt:lpstr>
      <vt:lpstr>Bookman Old Style</vt:lpstr>
      <vt:lpstr>Calibri</vt:lpstr>
      <vt:lpstr>Cambria</vt:lpstr>
      <vt:lpstr>Times New Roman</vt:lpstr>
      <vt:lpstr>Verdana</vt:lpstr>
      <vt:lpstr>Wingdings</vt:lpstr>
      <vt:lpstr>Office Theme</vt:lpstr>
      <vt:lpstr>Диаграмма</vt:lpstr>
      <vt:lpstr>Презентация PowerPoint</vt:lpstr>
      <vt:lpstr>Презентация PowerPoint</vt:lpstr>
      <vt:lpstr>ЧТО ТАКОЕ «БЮДЖЕТ ДЛЯ ГРАЖДАН» ?</vt:lpstr>
      <vt:lpstr>ЧТО ТАКОЕ БЮДЖЕТ ?  </vt:lpstr>
      <vt:lpstr>Какие бывают бюджеты? </vt:lpstr>
      <vt:lpstr>Презентация PowerPoint</vt:lpstr>
      <vt:lpstr>Участники бюджетного процесса  </vt:lpstr>
      <vt:lpstr>Основы составления проекта бюджета</vt:lpstr>
      <vt:lpstr>Бюджетный процесс</vt:lpstr>
      <vt:lpstr>Бюджетный процесс</vt:lpstr>
      <vt:lpstr>Публичные слушания по бюджету как форма непосредственного участия населения в местном самоуправлении</vt:lpstr>
      <vt:lpstr>Гражданин и его участие в бюджетном процессе</vt:lpstr>
      <vt:lpstr>Презентация PowerPoint</vt:lpstr>
      <vt:lpstr>ГЛОССАРИЙ</vt:lpstr>
      <vt:lpstr>Презентация PowerPoint</vt:lpstr>
      <vt:lpstr>Презентация PowerPoint</vt:lpstr>
      <vt:lpstr>Презентация PowerPoint</vt:lpstr>
      <vt:lpstr>ЧТО ТАКОЕ БЮДЖЕТ?</vt:lpstr>
      <vt:lpstr>УЧАСТНИКИ БЮДЖЕТНОГО ПРОЦЕССА  </vt:lpstr>
      <vt:lpstr>Презентация PowerPoint</vt:lpstr>
      <vt:lpstr>Презентация PowerPoint</vt:lpstr>
      <vt:lpstr>  Доходы бюджета –   поступающие в бюджет денежные средства  Расходы бюджета – выплачиваемые  из бюджета денежные средства  </vt:lpstr>
      <vt:lpstr>По итогам 2024 года местный бюджет исполнен по доходам в сумме 5018,33 млн. рублей,                                         по расходам в сумме 4724,9 млн. рублей с профицитом 293,43 млн.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безвозмездных поступлений от других бюджетов бюджетной системы РФ</vt:lpstr>
      <vt:lpstr>Структура безвозмездных поступлений от других бюджетов бюджетной системы РФ</vt:lpstr>
      <vt:lpstr>Рейтинг отраслей экономической деятельности в поступлении налоговых доходов в бюджет Минераловодского муниципального округа</vt:lpstr>
      <vt:lpstr>ИНФОРМАЦИЯ О РАБОТЕ АДМИНИСТРАЦИИ ПО ПРИВЛЕЧЕННИЮ ДОПОЛНИТЕЛЬНЫХ ДОХОДОВ В БЮДЖЕТ МИНЕРАЛОВОДСКОГО МУНИЦИПАЛЬНОГО ОКРУГА В 2024 ГОДУ</vt:lpstr>
      <vt:lpstr>ИНФОРМАЦИЯ О РАБОТЕ АДМИНИСТРАЦИИ ПО ПРИВЛЕЧЕННИЮ ДОПОЛНИТЕЛЬНЫХ ДОХОДОВ В БЮДЖЕТ МИНЕРАЛОВОДСКОГО муниципального ОКРУГА В 2024 году</vt:lpstr>
      <vt:lpstr>Оценка эффективности налоговых расходов Минераловодского муниципального округа</vt:lpstr>
      <vt:lpstr>Оценка эффективности налоговых расходов Минераловодского муниципального округа</vt:lpstr>
      <vt:lpstr>Основные направления бюджетной политики Минераловодского муниципального округа на 2024 год</vt:lpstr>
      <vt:lpstr>Приоритетными расходами местного бюджета являются:</vt:lpstr>
      <vt:lpstr>Исполнение расходов местного бюджета в разрезе разделов подразделов кодов бюджетной классификации расходов бюджетов за 2023  год</vt:lpstr>
      <vt:lpstr>Исполнение расходов местного бюджета в разрезе разделов подразделов кодов бюджетной классификации расходов бюджетов за 2023  год</vt:lpstr>
      <vt:lpstr>МУНИЦИПАЛЬНЫЕ ПРОГРАММЫ ЧТО ТАКОЕ МУНИЦИПАЛЬНЫЕ ПРОГРАММЫ?</vt:lpstr>
      <vt:lpstr>Перечень муниципальных программ Минераловодского муниципального округа </vt:lpstr>
      <vt:lpstr>      Объем бюджетных ассигнований на реализацию муниципальных программ  Минераловодского муниципального округа     </vt:lpstr>
      <vt:lpstr> РАСПРЕДЕЛЕНИЕ           бюджетных ассигнований по целевым статьям (ЦСР) (муниципальным программам) классификации расходов бюджетов </vt:lpstr>
      <vt:lpstr>Презентация PowerPoint</vt:lpstr>
      <vt:lpstr>Презентация PowerPoint</vt:lpstr>
      <vt:lpstr>Реализация программных мероприятий</vt:lpstr>
      <vt:lpstr>Презентация PowerPoint</vt:lpstr>
      <vt:lpstr>Административно-территориальное деление Минераловодского муниципального округа</vt:lpstr>
      <vt:lpstr>Административно-территориальное деление Минераловодского муниципального округа</vt:lpstr>
      <vt:lpstr>Административно-территориальное деление Минераловодского муниципального округа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КОНТАКТЫ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Admin</cp:lastModifiedBy>
  <cp:revision>145</cp:revision>
  <dcterms:created xsi:type="dcterms:W3CDTF">2019-04-02T14:58:35Z</dcterms:created>
  <dcterms:modified xsi:type="dcterms:W3CDTF">2025-06-23T14:36:57Z</dcterms:modified>
  <cp:category/>
</cp:coreProperties>
</file>