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charts/chart3.xml" ContentType="application/vnd.openxmlformats-officedocument.drawingml.chart+xml"/>
  <Override PartName="/ppt/theme/themeOverride3.xml" ContentType="application/vnd.openxmlformats-officedocument.themeOverride+xml"/>
  <Override PartName="/ppt/charts/chart4.xml" ContentType="application/vnd.openxmlformats-officedocument.drawingml.chart+xml"/>
  <Override PartName="/ppt/theme/themeOverride4.xml" ContentType="application/vnd.openxmlformats-officedocument.themeOverride+xml"/>
  <Override PartName="/ppt/charts/chart5.xml" ContentType="application/vnd.openxmlformats-officedocument.drawingml.chart+xml"/>
  <Override PartName="/ppt/theme/themeOverride5.xml" ContentType="application/vnd.openxmlformats-officedocument.themeOverride+xml"/>
  <Override PartName="/ppt/charts/chart6.xml" ContentType="application/vnd.openxmlformats-officedocument.drawingml.chart+xml"/>
  <Override PartName="/ppt/theme/themeOverride6.xml" ContentType="application/vnd.openxmlformats-officedocument.themeOverride+xml"/>
  <Override PartName="/ppt/charts/chart7.xml" ContentType="application/vnd.openxmlformats-officedocument.drawingml.chart+xml"/>
  <Override PartName="/ppt/theme/themeOverride7.xml" ContentType="application/vnd.openxmlformats-officedocument.themeOverride+xml"/>
  <Override PartName="/ppt/drawings/drawing1.xml" ContentType="application/vnd.openxmlformats-officedocument.drawingml.chartshapes+xml"/>
  <Override PartName="/ppt/charts/chart8.xml" ContentType="application/vnd.openxmlformats-officedocument.drawingml.chart+xml"/>
  <Override PartName="/ppt/theme/themeOverride8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1"/>
  </p:sldMasterIdLst>
  <p:notesMasterIdLst>
    <p:notesMasterId r:id="rId21"/>
  </p:notesMasterIdLst>
  <p:sldIdLst>
    <p:sldId id="257" r:id="rId2"/>
    <p:sldId id="356" r:id="rId3"/>
    <p:sldId id="307" r:id="rId4"/>
    <p:sldId id="283" r:id="rId5"/>
    <p:sldId id="368" r:id="rId6"/>
    <p:sldId id="370" r:id="rId7"/>
    <p:sldId id="371" r:id="rId8"/>
    <p:sldId id="372" r:id="rId9"/>
    <p:sldId id="373" r:id="rId10"/>
    <p:sldId id="374" r:id="rId11"/>
    <p:sldId id="305" r:id="rId12"/>
    <p:sldId id="375" r:id="rId13"/>
    <p:sldId id="377" r:id="rId14"/>
    <p:sldId id="376" r:id="rId15"/>
    <p:sldId id="349" r:id="rId16"/>
    <p:sldId id="378" r:id="rId17"/>
    <p:sldId id="363" r:id="rId18"/>
    <p:sldId id="267" r:id="rId19"/>
    <p:sldId id="258" r:id="rId20"/>
  </p:sldIdLst>
  <p:sldSz cx="9144000" cy="6858000" type="screen4x3"/>
  <p:notesSz cx="6797675" cy="9928225"/>
  <p:defaultTextStyle>
    <a:defPPr>
      <a:defRPr lang="ru-RU"/>
    </a:defPPr>
    <a:lvl1pPr algn="ctr" rtl="0" fontAlgn="base">
      <a:lnSpc>
        <a:spcPct val="80000"/>
      </a:lnSpc>
      <a:spcBef>
        <a:spcPct val="20000"/>
      </a:spcBef>
      <a:spcAft>
        <a:spcPct val="0"/>
      </a:spcAft>
      <a:buClr>
        <a:schemeClr val="hlink"/>
      </a:buClr>
      <a:buFont typeface="Wingdings" pitchFamily="2" charset="2"/>
      <a:defRPr sz="2400" b="1" i="1" kern="1200">
        <a:solidFill>
          <a:srgbClr val="333399"/>
        </a:solidFill>
        <a:latin typeface="Arial" charset="0"/>
        <a:ea typeface="+mn-ea"/>
        <a:cs typeface="Arial" charset="0"/>
      </a:defRPr>
    </a:lvl1pPr>
    <a:lvl2pPr marL="457200" algn="ctr" rtl="0" fontAlgn="base">
      <a:lnSpc>
        <a:spcPct val="80000"/>
      </a:lnSpc>
      <a:spcBef>
        <a:spcPct val="20000"/>
      </a:spcBef>
      <a:spcAft>
        <a:spcPct val="0"/>
      </a:spcAft>
      <a:buClr>
        <a:schemeClr val="hlink"/>
      </a:buClr>
      <a:buFont typeface="Wingdings" pitchFamily="2" charset="2"/>
      <a:defRPr sz="2400" b="1" i="1" kern="1200">
        <a:solidFill>
          <a:srgbClr val="333399"/>
        </a:solidFill>
        <a:latin typeface="Arial" charset="0"/>
        <a:ea typeface="+mn-ea"/>
        <a:cs typeface="Arial" charset="0"/>
      </a:defRPr>
    </a:lvl2pPr>
    <a:lvl3pPr marL="914400" algn="ctr" rtl="0" fontAlgn="base">
      <a:lnSpc>
        <a:spcPct val="80000"/>
      </a:lnSpc>
      <a:spcBef>
        <a:spcPct val="20000"/>
      </a:spcBef>
      <a:spcAft>
        <a:spcPct val="0"/>
      </a:spcAft>
      <a:buClr>
        <a:schemeClr val="hlink"/>
      </a:buClr>
      <a:buFont typeface="Wingdings" pitchFamily="2" charset="2"/>
      <a:defRPr sz="2400" b="1" i="1" kern="1200">
        <a:solidFill>
          <a:srgbClr val="333399"/>
        </a:solidFill>
        <a:latin typeface="Arial" charset="0"/>
        <a:ea typeface="+mn-ea"/>
        <a:cs typeface="Arial" charset="0"/>
      </a:defRPr>
    </a:lvl3pPr>
    <a:lvl4pPr marL="1371600" algn="ctr" rtl="0" fontAlgn="base">
      <a:lnSpc>
        <a:spcPct val="80000"/>
      </a:lnSpc>
      <a:spcBef>
        <a:spcPct val="20000"/>
      </a:spcBef>
      <a:spcAft>
        <a:spcPct val="0"/>
      </a:spcAft>
      <a:buClr>
        <a:schemeClr val="hlink"/>
      </a:buClr>
      <a:buFont typeface="Wingdings" pitchFamily="2" charset="2"/>
      <a:defRPr sz="2400" b="1" i="1" kern="1200">
        <a:solidFill>
          <a:srgbClr val="333399"/>
        </a:solidFill>
        <a:latin typeface="Arial" charset="0"/>
        <a:ea typeface="+mn-ea"/>
        <a:cs typeface="Arial" charset="0"/>
      </a:defRPr>
    </a:lvl4pPr>
    <a:lvl5pPr marL="1828800" algn="ctr" rtl="0" fontAlgn="base">
      <a:lnSpc>
        <a:spcPct val="80000"/>
      </a:lnSpc>
      <a:spcBef>
        <a:spcPct val="20000"/>
      </a:spcBef>
      <a:spcAft>
        <a:spcPct val="0"/>
      </a:spcAft>
      <a:buClr>
        <a:schemeClr val="hlink"/>
      </a:buClr>
      <a:buFont typeface="Wingdings" pitchFamily="2" charset="2"/>
      <a:defRPr sz="2400" b="1" i="1" kern="1200">
        <a:solidFill>
          <a:srgbClr val="333399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2400" b="1" i="1" kern="1200">
        <a:solidFill>
          <a:srgbClr val="333399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sz="2400" b="1" i="1" kern="1200">
        <a:solidFill>
          <a:srgbClr val="333399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sz="2400" b="1" i="1" kern="1200">
        <a:solidFill>
          <a:srgbClr val="333399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sz="2400" b="1" i="1" kern="1200">
        <a:solidFill>
          <a:srgbClr val="333399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00"/>
    <a:srgbClr val="FFFF00"/>
    <a:srgbClr val="800000"/>
    <a:srgbClr val="000066"/>
    <a:srgbClr val="0099FF"/>
    <a:srgbClr val="FF3300"/>
    <a:srgbClr val="008000"/>
    <a:srgbClr val="0000FF"/>
    <a:srgbClr val="33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446" autoAdjust="0"/>
    <p:restoredTop sz="99361" autoAdjust="0"/>
  </p:normalViewPr>
  <p:slideViewPr>
    <p:cSldViewPr snapToObjects="1">
      <p:cViewPr>
        <p:scale>
          <a:sx n="75" d="100"/>
          <a:sy n="75" d="100"/>
        </p:scale>
        <p:origin x="312" y="-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40" y="2281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Objects="1">
      <p:cViewPr varScale="1">
        <p:scale>
          <a:sx n="48" d="100"/>
          <a:sy n="48" d="100"/>
        </p:scale>
        <p:origin x="-2764" y="-84"/>
      </p:cViewPr>
      <p:guideLst>
        <p:guide orient="horz" pos="3127"/>
        <p:guide pos="2141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1.xlsx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2.xlsx"/><Relationship Id="rId1" Type="http://schemas.openxmlformats.org/officeDocument/2006/relationships/themeOverride" Target="../theme/themeOverride2.xm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3.xlsx"/><Relationship Id="rId1" Type="http://schemas.openxmlformats.org/officeDocument/2006/relationships/themeOverride" Target="../theme/themeOverride3.xm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4.xlsx"/><Relationship Id="rId1" Type="http://schemas.openxmlformats.org/officeDocument/2006/relationships/themeOverride" Target="../theme/themeOverride4.xml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5.xlsx"/><Relationship Id="rId1" Type="http://schemas.openxmlformats.org/officeDocument/2006/relationships/themeOverride" Target="../theme/themeOverride5.xml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oleObject" Target="file:///C:\Users\Dohod1\Desktop\3%20&#1055;&#1088;&#1080;&#1083;&#1086;&#1078;&#1077;&#1085;&#1080;&#1077;%203%20&#1088;&#1072;&#1089;&#1093;&#1086;&#1076;&#1099;%20(&#1056;&#1047;&#1055;&#1056;)%202017.xls" TargetMode="External"/><Relationship Id="rId1" Type="http://schemas.openxmlformats.org/officeDocument/2006/relationships/themeOverride" Target="../theme/themeOverrid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1.xml"/><Relationship Id="rId2" Type="http://schemas.openxmlformats.org/officeDocument/2006/relationships/oleObject" Target="file:///C:\Users\Dohod1\Desktop\3%20&#1055;&#1088;&#1080;&#1083;&#1086;&#1078;&#1077;&#1085;&#1080;&#1077;%203%20&#1088;&#1072;&#1089;&#1093;&#1086;&#1076;&#1099;%20(&#1056;&#1047;&#1055;&#1056;)%202017.xls" TargetMode="External"/><Relationship Id="rId1" Type="http://schemas.openxmlformats.org/officeDocument/2006/relationships/themeOverride" Target="../theme/themeOverride7.xml"/></Relationships>
</file>

<file path=ppt/charts/_rels/chart8.xml.rels><?xml version="1.0" encoding="UTF-8" standalone="yes"?>
<Relationships xmlns="http://schemas.openxmlformats.org/package/2006/relationships"><Relationship Id="rId2" Type="http://schemas.openxmlformats.org/officeDocument/2006/relationships/oleObject" Target="file:///C:\Users\Dohod1\Desktop\3%20&#1055;&#1088;&#1080;&#1083;&#1086;&#1078;&#1077;&#1085;&#1080;&#1077;%203%20&#1088;&#1072;&#1089;&#1093;&#1086;&#1076;&#1099;%20(&#1056;&#1047;&#1055;&#1056;)%202017.xls" TargetMode="External"/><Relationship Id="rId1" Type="http://schemas.openxmlformats.org/officeDocument/2006/relationships/themeOverride" Target="../theme/themeOverride8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/>
            </a:pPr>
            <a:r>
              <a:rPr lang="ru-RU" sz="20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Структура доходов бюджета Минераловодского городского округа Ставропольского края, поступивших в  2017 году.</a:t>
            </a:r>
          </a:p>
        </c:rich>
      </c:tx>
      <c:layout/>
      <c:overlay val="0"/>
    </c:title>
    <c:autoTitleDeleted val="0"/>
    <c:view3D>
      <c:rotX val="60"/>
      <c:rotY val="1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"/>
          <c:y val="0.12283479960899316"/>
          <c:w val="1"/>
          <c:h val="0.87716520039100687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Структура доходов бюджета Минераловодского городского округа Ставропольского края, поступивших в  2017 году.</c:v>
                </c:pt>
              </c:strCache>
            </c:strRef>
          </c:tx>
          <c:explosion val="25"/>
          <c:dLbls>
            <c:dLbl>
              <c:idx val="0"/>
              <c:layout>
                <c:manualLayout>
                  <c:x val="2.8884951881014875E-2"/>
                  <c:y val="0.10227630637079452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 </c:separator>
            </c:dLbl>
            <c:dLbl>
              <c:idx val="1"/>
              <c:layout>
                <c:manualLayout>
                  <c:x val="1.8218175853018374E-2"/>
                  <c:y val="2.189869228223305E-2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 </c:separator>
            </c:dLbl>
            <c:txPr>
              <a:bodyPr/>
              <a:lstStyle/>
              <a:p>
                <a:pPr>
                  <a:defRPr sz="1600" b="1">
                    <a:solidFill>
                      <a:srgbClr val="FFFF00"/>
                    </a:solidFill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1"/>
            <c:showSerName val="0"/>
            <c:showPercent val="0"/>
            <c:showBubbleSize val="0"/>
            <c:separator> </c:separator>
            <c:showLeaderLines val="0"/>
          </c:dLbls>
          <c:cat>
            <c:strRef>
              <c:f>Лист1!$A$2:$A$4</c:f>
              <c:strCache>
                <c:ptCount val="3"/>
                <c:pt idx="0">
                  <c:v>Налоговые доходы</c:v>
                </c:pt>
                <c:pt idx="1">
                  <c:v>Неналоговые доходы</c:v>
                </c:pt>
                <c:pt idx="2">
                  <c:v>Безвозмездные поступления</c:v>
                </c:pt>
              </c:strCache>
            </c:strRef>
          </c:cat>
          <c:val>
            <c:numRef>
              <c:f>Лист1!$B$2:$B$4</c:f>
              <c:numCache>
                <c:formatCode>0.00%</c:formatCode>
                <c:ptCount val="3"/>
                <c:pt idx="0">
                  <c:v>0.20369999999999999</c:v>
                </c:pt>
                <c:pt idx="1">
                  <c:v>6.1499999999999999E-2</c:v>
                </c:pt>
                <c:pt idx="2">
                  <c:v>0.73480000000000001</c:v>
                </c:pt>
              </c:numCache>
            </c:numRef>
          </c:val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  <c:showLeaderLines val="0"/>
        </c:dLbls>
      </c:pie3DChart>
    </c:plotArea>
    <c:plotVisOnly val="1"/>
    <c:dispBlanksAs val="gap"/>
    <c:showDLblsOverMax val="0"/>
  </c:chart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 sz="2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defRPr>
            </a:pP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Структура доходов бюджета Минераловодского городского округа Ставропольского края, поступивших в 2017 году.</a:t>
            </a:r>
          </a:p>
        </c:rich>
      </c:tx>
      <c:layout>
        <c:manualLayout>
          <c:xMode val="edge"/>
          <c:yMode val="edge"/>
          <c:x val="0.1503465086666147"/>
          <c:y val="1.1095700416088766E-2"/>
        </c:manualLayout>
      </c:layout>
      <c:overlay val="0"/>
    </c:title>
    <c:autoTitleDeleted val="0"/>
    <c:view3D>
      <c:rotX val="70"/>
      <c:rotY val="0"/>
      <c:rAngAx val="0"/>
      <c:perspective val="2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2.5536238663236403E-2"/>
          <c:y val="0.12286172966243297"/>
          <c:w val="0.60174922689119303"/>
          <c:h val="0.84294967983371005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 Структура доходов бюджета Минераловодского городского округа Ставропольского края, поступивших в 2017 году.</c:v>
                </c:pt>
              </c:strCache>
            </c:strRef>
          </c:tx>
          <c:explosion val="31"/>
          <c:dLbls>
            <c:dLbl>
              <c:idx val="1"/>
              <c:layout>
                <c:manualLayout>
                  <c:x val="4.0231282970816767E-2"/>
                  <c:y val="-6.4749818893997474E-2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separator> </c:separator>
            </c:dLbl>
            <c:dLbl>
              <c:idx val="2"/>
              <c:layout>
                <c:manualLayout>
                  <c:x val="0.11016397702762402"/>
                  <c:y val="-2.4692156198921737E-2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separator> </c:separator>
            </c:dLbl>
            <c:dLbl>
              <c:idx val="3"/>
              <c:layout>
                <c:manualLayout>
                  <c:x val="9.9009900990099112E-2"/>
                  <c:y val="-5.5478502080443831E-2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 </c:separator>
            </c:dLbl>
            <c:dLbl>
              <c:idx val="4"/>
              <c:layout>
                <c:manualLayout>
                  <c:x val="0.12074727787739403"/>
                  <c:y val="-5.7593383351352924E-2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separator> </c:separator>
            </c:dLbl>
            <c:dLbl>
              <c:idx val="6"/>
              <c:layout>
                <c:manualLayout>
                  <c:x val="0.11853631662378845"/>
                  <c:y val="-7.2149719149184027E-2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separator> </c:separator>
            </c:dLbl>
            <c:dLbl>
              <c:idx val="7"/>
              <c:layout>
                <c:manualLayout>
                  <c:x val="0.13417603492632729"/>
                  <c:y val="-7.8671719433128437E-3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separator> </c:separator>
            </c:dLbl>
            <c:dLbl>
              <c:idx val="8"/>
              <c:layout>
                <c:manualLayout>
                  <c:x val="0.13049744029521063"/>
                  <c:y val="5.1623547056617924E-2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separator> </c:separator>
            </c:dLbl>
            <c:dLbl>
              <c:idx val="9"/>
              <c:layout>
                <c:manualLayout>
                  <c:x val="7.680621605467633E-2"/>
                  <c:y val="0.12915322477894148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separator> </c:separator>
            </c:dLbl>
            <c:dLbl>
              <c:idx val="10"/>
              <c:layout>
                <c:manualLayout>
                  <c:x val="-8.3312803721317021E-3"/>
                  <c:y val="0.20679866473001554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separator> </c:separator>
            </c:dLbl>
            <c:txPr>
              <a:bodyPr/>
              <a:lstStyle/>
              <a:p>
                <a:pPr>
                  <a:defRPr sz="1200" b="1">
                    <a:solidFill>
                      <a:srgbClr val="FFFF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defRPr>
                </a:pPr>
                <a:endParaRPr lang="ru-RU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eparator> </c:separator>
            <c:showLeaderLines val="1"/>
          </c:dLbls>
          <c:cat>
            <c:strRef>
              <c:f>Лист1!$A$2:$A$13</c:f>
              <c:strCache>
                <c:ptCount val="12"/>
                <c:pt idx="0">
                  <c:v>НДФЛ</c:v>
                </c:pt>
                <c:pt idx="1">
                  <c:v>Акцизы</c:v>
                </c:pt>
                <c:pt idx="2">
                  <c:v>Налоги на совокупный доход</c:v>
                </c:pt>
                <c:pt idx="3">
                  <c:v>Налоги на имущество</c:v>
                </c:pt>
                <c:pt idx="4">
                  <c:v>Государственная пошлина</c:v>
                </c:pt>
                <c:pt idx="5">
                  <c:v>Аренда имущества</c:v>
                </c:pt>
                <c:pt idx="6">
                  <c:v>Платежи при пользовании природными ресурсами</c:v>
                </c:pt>
                <c:pt idx="7">
                  <c:v>Доходы от оказания платных услуг</c:v>
                </c:pt>
                <c:pt idx="8">
                  <c:v>Доходы от продажи имущества</c:v>
                </c:pt>
                <c:pt idx="9">
                  <c:v>Административные платежи и сборы</c:v>
                </c:pt>
                <c:pt idx="10">
                  <c:v>Штрафы</c:v>
                </c:pt>
                <c:pt idx="11">
                  <c:v>Безвозмездные поступления</c:v>
                </c:pt>
              </c:strCache>
            </c:strRef>
          </c:cat>
          <c:val>
            <c:numRef>
              <c:f>Лист1!$B$2:$B$13</c:f>
              <c:numCache>
                <c:formatCode>0.00%</c:formatCode>
                <c:ptCount val="12"/>
                <c:pt idx="0">
                  <c:v>0.10929999999999999</c:v>
                </c:pt>
                <c:pt idx="1">
                  <c:v>1.21E-2</c:v>
                </c:pt>
                <c:pt idx="2">
                  <c:v>2.1899999999999999E-2</c:v>
                </c:pt>
                <c:pt idx="3">
                  <c:v>5.4899999999999997E-2</c:v>
                </c:pt>
                <c:pt idx="4">
                  <c:v>5.4999999999999997E-3</c:v>
                </c:pt>
                <c:pt idx="5">
                  <c:v>3.7400000000000003E-2</c:v>
                </c:pt>
                <c:pt idx="6">
                  <c:v>8.9999999999999998E-4</c:v>
                </c:pt>
                <c:pt idx="7">
                  <c:v>1.2800000000000001E-2</c:v>
                </c:pt>
                <c:pt idx="8">
                  <c:v>6.3E-3</c:v>
                </c:pt>
                <c:pt idx="9">
                  <c:v>1.1999999999999999E-3</c:v>
                </c:pt>
                <c:pt idx="10">
                  <c:v>2.8999999999999998E-3</c:v>
                </c:pt>
                <c:pt idx="11">
                  <c:v>0.73480000000000001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/>
            </a:pPr>
            <a:r>
              <a:rPr lang="ru-RU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Структура налоговых доходов, поступивших в бюджет Минераловодского городского округа Ставропольского края в  2017 году.</a:t>
            </a:r>
          </a:p>
        </c:rich>
      </c:tx>
      <c:layout/>
      <c:overlay val="0"/>
    </c:title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Структура налоговых доходов, поступивших в бюджет Минераловодского городского округа Ставропольского края в  2017 году.</c:v>
                </c:pt>
              </c:strCache>
            </c:strRef>
          </c:tx>
          <c:dLbls>
            <c:txPr>
              <a:bodyPr/>
              <a:lstStyle/>
              <a:p>
                <a:pPr>
                  <a:defRPr sz="1400" b="1">
                    <a:solidFill>
                      <a:srgbClr val="FFFF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defRPr>
                </a:pPr>
                <a:endParaRPr lang="ru-RU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eparator> </c:separator>
            <c:showLeaderLines val="1"/>
          </c:dLbls>
          <c:cat>
            <c:strRef>
              <c:f>Лист1!$A$2:$A$6</c:f>
              <c:strCache>
                <c:ptCount val="5"/>
                <c:pt idx="0">
                  <c:v>НДФЛ</c:v>
                </c:pt>
                <c:pt idx="1">
                  <c:v>Акцизы</c:v>
                </c:pt>
                <c:pt idx="2">
                  <c:v>Налоги на совокупный доход</c:v>
                </c:pt>
                <c:pt idx="3">
                  <c:v>Налоги на имущество</c:v>
                </c:pt>
                <c:pt idx="4">
                  <c:v>Государственная пошлина</c:v>
                </c:pt>
              </c:strCache>
            </c:strRef>
          </c:cat>
          <c:val>
            <c:numRef>
              <c:f>Лист1!$B$2:$B$6</c:f>
              <c:numCache>
                <c:formatCode>0.00%</c:formatCode>
                <c:ptCount val="5"/>
                <c:pt idx="0">
                  <c:v>0.53669999999999995</c:v>
                </c:pt>
                <c:pt idx="1">
                  <c:v>5.9400000000000001E-2</c:v>
                </c:pt>
                <c:pt idx="2">
                  <c:v>0.1075</c:v>
                </c:pt>
                <c:pt idx="3">
                  <c:v>0.26960000000000001</c:v>
                </c:pt>
                <c:pt idx="4">
                  <c:v>2.6800000000000001E-2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/>
            </a:pPr>
            <a:r>
              <a:rPr lang="ru-RU" sz="20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Структура неналоговых доходов, поступивших в бюджет Минераловодского городского округа Ставропольского края в  2017 году.</a:t>
            </a:r>
          </a:p>
        </c:rich>
      </c:tx>
      <c:layout/>
      <c:overlay val="0"/>
    </c:title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Структура неналоговых доходов, поступивших в бюджет Минераловодского городского округа Ставропольского края в  2017 году.</c:v>
                </c:pt>
              </c:strCache>
            </c:strRef>
          </c:tx>
          <c:dLbls>
            <c:dLbl>
              <c:idx val="1"/>
              <c:layout>
                <c:manualLayout>
                  <c:x val="5.0932095026583277E-4"/>
                  <c:y val="4.1387001449993577E-2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separator> </c:separator>
            </c:dLbl>
            <c:dLbl>
              <c:idx val="4"/>
              <c:layout>
                <c:manualLayout>
                  <c:x val="-5.0323548018036207E-2"/>
                  <c:y val="-6.4692661920253977E-3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separator> </c:separator>
            </c:dLbl>
            <c:dLbl>
              <c:idx val="5"/>
              <c:layout>
                <c:manualLayout>
                  <c:x val="-1.2684837472239047E-2"/>
                  <c:y val="-3.3584327408175775E-2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separator> </c:separator>
            </c:dLbl>
            <c:dLbl>
              <c:idx val="6"/>
              <c:layout>
                <c:manualLayout>
                  <c:x val="4.3589259034928329E-2"/>
                  <c:y val="-2.8177817593160136E-2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separator> </c:separator>
            </c:dLbl>
            <c:txPr>
              <a:bodyPr/>
              <a:lstStyle/>
              <a:p>
                <a:pPr>
                  <a:defRPr sz="1400" b="1">
                    <a:solidFill>
                      <a:srgbClr val="FFFF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defRPr>
                </a:pPr>
                <a:endParaRPr lang="ru-RU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eparator> </c:separator>
            <c:showLeaderLines val="1"/>
          </c:dLbls>
          <c:cat>
            <c:strRef>
              <c:f>Лист1!$A$2:$A$8</c:f>
              <c:strCache>
                <c:ptCount val="7"/>
                <c:pt idx="0">
                  <c:v>Доходы от аренды имущества</c:v>
                </c:pt>
                <c:pt idx="1">
                  <c:v>Платежи при пользовании природными ресурсами</c:v>
                </c:pt>
                <c:pt idx="2">
                  <c:v>Доходы от оказания платных услуг</c:v>
                </c:pt>
                <c:pt idx="3">
                  <c:v>Доходы от продажи имущества</c:v>
                </c:pt>
                <c:pt idx="4">
                  <c:v>Административные платежи и сборы</c:v>
                </c:pt>
                <c:pt idx="5">
                  <c:v>Штрафы</c:v>
                </c:pt>
                <c:pt idx="6">
                  <c:v>Прочие неналоговые доходы</c:v>
                </c:pt>
              </c:strCache>
            </c:strRef>
          </c:cat>
          <c:val>
            <c:numRef>
              <c:f>Лист1!$B$2:$B$8</c:f>
              <c:numCache>
                <c:formatCode>0.00%</c:formatCode>
                <c:ptCount val="7"/>
                <c:pt idx="0">
                  <c:v>0.6079</c:v>
                </c:pt>
                <c:pt idx="1">
                  <c:v>1.47E-2</c:v>
                </c:pt>
                <c:pt idx="2">
                  <c:v>0.20860000000000001</c:v>
                </c:pt>
                <c:pt idx="3">
                  <c:v>0.10290000000000001</c:v>
                </c:pt>
                <c:pt idx="4">
                  <c:v>1.8499999999999999E-2</c:v>
                </c:pt>
                <c:pt idx="5">
                  <c:v>4.7100000000000003E-2</c:v>
                </c:pt>
                <c:pt idx="6">
                  <c:v>2.9999999999999997E-4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externalData r:id="rId2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/>
            </a:pPr>
            <a:r>
              <a:rPr lang="ru-RU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Структура безвозмездных поступлений от других бюджетов бюджетной системы РФ , поступивших в бюджет Минераловодского городского округа Ставропольского края в 2017 году.</a:t>
            </a:r>
          </a:p>
        </c:rich>
      </c:tx>
      <c:layout>
        <c:manualLayout>
          <c:xMode val="edge"/>
          <c:yMode val="edge"/>
          <c:x val="7.347347735379231E-2"/>
          <c:y val="3.9920159680638719E-3"/>
        </c:manualLayout>
      </c:layout>
      <c:overlay val="0"/>
    </c:title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Структура безвозмездных поступлений от других бюджетов бюджетной системы РФ , поступивших в бюджет Минераловодского городского округа Ставропольского края в 2017 году.</c:v>
                </c:pt>
              </c:strCache>
            </c:strRef>
          </c:tx>
          <c:dLbls>
            <c:txPr>
              <a:bodyPr/>
              <a:lstStyle/>
              <a:p>
                <a:pPr>
                  <a:defRPr sz="1400" b="1">
                    <a:solidFill>
                      <a:srgbClr val="FFFF00"/>
                    </a:solidFill>
                    <a:effectLst/>
                  </a:defRPr>
                </a:pPr>
                <a:endParaRPr lang="ru-RU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eparator> </c:separator>
            <c:showLeaderLines val="1"/>
          </c:dLbls>
          <c:cat>
            <c:strRef>
              <c:f>Лист1!$A$2:$A$5</c:f>
              <c:strCache>
                <c:ptCount val="4"/>
                <c:pt idx="0">
                  <c:v>Дотации</c:v>
                </c:pt>
                <c:pt idx="1">
                  <c:v>Субсидии</c:v>
                </c:pt>
                <c:pt idx="2">
                  <c:v>Субвенции</c:v>
                </c:pt>
                <c:pt idx="3">
                  <c:v>Иные межбюджетные трансферты</c:v>
                </c:pt>
              </c:strCache>
            </c:strRef>
          </c:cat>
          <c:val>
            <c:numRef>
              <c:f>Лист1!$B$2:$B$5</c:f>
              <c:numCache>
                <c:formatCode>0.00%</c:formatCode>
                <c:ptCount val="4"/>
                <c:pt idx="0">
                  <c:v>8.4000000000000005E-2</c:v>
                </c:pt>
                <c:pt idx="1">
                  <c:v>0.19159999999999999</c:v>
                </c:pt>
                <c:pt idx="2">
                  <c:v>0.71960000000000002</c:v>
                </c:pt>
                <c:pt idx="3">
                  <c:v>4.7999999999999996E-3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externalData r:id="rId2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view3D>
      <c:rotX val="5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4.0750000000000001E-2"/>
          <c:y val="0"/>
          <c:w val="0.61772353455818019"/>
          <c:h val="0.99279458488741534"/>
        </c:manualLayout>
      </c:layout>
      <c:pie3DChart>
        <c:varyColors val="1"/>
        <c:ser>
          <c:idx val="0"/>
          <c:order val="0"/>
          <c:explosion val="8"/>
          <c:dPt>
            <c:idx val="0"/>
            <c:bubble3D val="0"/>
          </c:dPt>
          <c:dPt>
            <c:idx val="1"/>
            <c:bubble3D val="0"/>
          </c:dPt>
          <c:dPt>
            <c:idx val="2"/>
            <c:bubble3D val="0"/>
          </c:dPt>
          <c:dPt>
            <c:idx val="3"/>
            <c:bubble3D val="0"/>
          </c:dPt>
          <c:dPt>
            <c:idx val="4"/>
            <c:bubble3D val="0"/>
          </c:dPt>
          <c:dPt>
            <c:idx val="5"/>
            <c:bubble3D val="0"/>
          </c:dPt>
          <c:dPt>
            <c:idx val="6"/>
            <c:bubble3D val="0"/>
          </c:dPt>
          <c:dPt>
            <c:idx val="7"/>
            <c:bubble3D val="0"/>
          </c:dPt>
          <c:dPt>
            <c:idx val="8"/>
            <c:bubble3D val="0"/>
          </c:dPt>
          <c:dPt>
            <c:idx val="9"/>
            <c:bubble3D val="0"/>
          </c:dPt>
          <c:dLbls>
            <c:dLbl>
              <c:idx val="6"/>
              <c:delete val="1"/>
            </c:dLbl>
            <c:dLbl>
              <c:idx val="7"/>
              <c:numFmt formatCode="0.0%" sourceLinked="0"/>
              <c:spPr>
                <a:scene3d>
                  <a:camera prst="orthographicFront"/>
                  <a:lightRig rig="threePt" dir="t"/>
                </a:scene3d>
                <a:sp3d>
                  <a:bevelB/>
                </a:sp3d>
              </c:spPr>
              <c:txPr>
                <a:bodyPr/>
                <a:lstStyle/>
                <a:p>
                  <a:pPr>
                    <a:defRPr sz="1500" b="1">
                      <a:solidFill>
                        <a:srgbClr val="FFFF00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defRPr>
                  </a:pPr>
                  <a:endParaRPr lang="ru-RU"/>
                </a:p>
              </c:txPr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10"/>
              <c:numFmt formatCode="0.0%" sourceLinked="0"/>
              <c:spPr/>
              <c:txPr>
                <a:bodyPr/>
                <a:lstStyle/>
                <a:p>
                  <a:pPr>
                    <a:defRPr sz="1500" b="1">
                      <a:solidFill>
                        <a:srgbClr val="FFFF00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</c:dLbl>
            <c:numFmt formatCode="0.0%" sourceLinked="0"/>
            <c:txPr>
              <a:bodyPr/>
              <a:lstStyle/>
              <a:p>
                <a:pPr>
                  <a:defRPr sz="1500" b="1">
                    <a:solidFill>
                      <a:srgbClr val="FFFF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defRPr>
                </a:pPr>
                <a:endParaRPr lang="ru-RU"/>
              </a:p>
            </c:txPr>
            <c:dLblPos val="bestFit"/>
            <c:showLegendKey val="0"/>
            <c:showVal val="0"/>
            <c:showCatName val="0"/>
            <c:showSerName val="0"/>
            <c:showPercent val="1"/>
            <c:showBubbleSize val="0"/>
            <c:showLeaderLines val="0"/>
          </c:dLbls>
          <c:cat>
            <c:strRef>
              <c:f>'Бюджет_5 (2)'!$C$7:$C$16</c:f>
              <c:strCache>
                <c:ptCount val="10"/>
                <c:pt idx="0">
                  <c:v>Общегосударственные вопросы</c:v>
                </c:pt>
                <c:pt idx="1">
                  <c:v>Национальная безопасность и правоохранительная деятельность</c:v>
                </c:pt>
                <c:pt idx="2">
                  <c:v>Национальная экономика</c:v>
                </c:pt>
                <c:pt idx="3">
                  <c:v>Жилищно-коммунальное хозяйство</c:v>
                </c:pt>
                <c:pt idx="4">
                  <c:v>Образование</c:v>
                </c:pt>
                <c:pt idx="5">
                  <c:v>Культура, кинематография</c:v>
                </c:pt>
                <c:pt idx="6">
                  <c:v>Здравоохранение</c:v>
                </c:pt>
                <c:pt idx="7">
                  <c:v>Социальная политика</c:v>
                </c:pt>
                <c:pt idx="8">
                  <c:v>Физическая культура и спорт</c:v>
                </c:pt>
                <c:pt idx="9">
                  <c:v>Обслуживание государственного и муниципального долга</c:v>
                </c:pt>
              </c:strCache>
            </c:strRef>
          </c:cat>
          <c:val>
            <c:numRef>
              <c:f>'Бюджет_5 (2)'!$D$7:$D$16</c:f>
              <c:numCache>
                <c:formatCode>#,##0.00;[Red]\-#,##0.00;0.00</c:formatCode>
                <c:ptCount val="10"/>
                <c:pt idx="0">
                  <c:v>217481213.80000001</c:v>
                </c:pt>
                <c:pt idx="1">
                  <c:v>30435318.300000001</c:v>
                </c:pt>
                <c:pt idx="2">
                  <c:v>147247097</c:v>
                </c:pt>
                <c:pt idx="3">
                  <c:v>137885871.99000001</c:v>
                </c:pt>
                <c:pt idx="4">
                  <c:v>1248036714.6300001</c:v>
                </c:pt>
                <c:pt idx="5">
                  <c:v>99545912.319999993</c:v>
                </c:pt>
                <c:pt idx="6">
                  <c:v>726140</c:v>
                </c:pt>
                <c:pt idx="7">
                  <c:v>679489123.50999999</c:v>
                </c:pt>
                <c:pt idx="8">
                  <c:v>4123293.14</c:v>
                </c:pt>
                <c:pt idx="9">
                  <c:v>5790908.2300000004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  <c:spPr>
        <a:noFill/>
        <a:ln w="25400">
          <a:noFill/>
        </a:ln>
      </c:spPr>
    </c:plotArea>
    <c:legend>
      <c:legendPos val="r"/>
      <c:legendEntry>
        <c:idx val="0"/>
        <c:txPr>
          <a:bodyPr/>
          <a:lstStyle/>
          <a:p>
            <a:pPr>
              <a:defRPr sz="1400" b="1" kern="1200" spc="-100" baseline="0">
                <a:solidFill>
                  <a:srgbClr val="0000FF"/>
                </a:solidFill>
                <a:latin typeface="Times New Roman" pitchFamily="18" charset="0"/>
              </a:defRPr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sz="1400" b="1" kern="1200" spc="-100" baseline="0">
                <a:solidFill>
                  <a:srgbClr val="0000FF"/>
                </a:solidFill>
                <a:latin typeface="Times New Roman" pitchFamily="18" charset="0"/>
              </a:defRPr>
            </a:pPr>
            <a:endParaRPr lang="ru-RU"/>
          </a:p>
        </c:txPr>
      </c:legendEntry>
      <c:legendEntry>
        <c:idx val="2"/>
        <c:txPr>
          <a:bodyPr/>
          <a:lstStyle/>
          <a:p>
            <a:pPr>
              <a:defRPr sz="1400" b="1" kern="1200" spc="-100" baseline="0">
                <a:solidFill>
                  <a:srgbClr val="0000FF"/>
                </a:solidFill>
                <a:latin typeface="Times New Roman" pitchFamily="18" charset="0"/>
              </a:defRPr>
            </a:pPr>
            <a:endParaRPr lang="ru-RU"/>
          </a:p>
        </c:txPr>
      </c:legendEntry>
      <c:legendEntry>
        <c:idx val="3"/>
        <c:txPr>
          <a:bodyPr/>
          <a:lstStyle/>
          <a:p>
            <a:pPr>
              <a:defRPr sz="1400" b="1" kern="1200" spc="-100" baseline="0">
                <a:solidFill>
                  <a:srgbClr val="0000FF"/>
                </a:solidFill>
                <a:latin typeface="Times New Roman" pitchFamily="18" charset="0"/>
              </a:defRPr>
            </a:pPr>
            <a:endParaRPr lang="ru-RU"/>
          </a:p>
        </c:txPr>
      </c:legendEntry>
      <c:legendEntry>
        <c:idx val="4"/>
        <c:txPr>
          <a:bodyPr/>
          <a:lstStyle/>
          <a:p>
            <a:pPr>
              <a:defRPr sz="1400" b="1" kern="1200" spc="-100" baseline="0">
                <a:solidFill>
                  <a:srgbClr val="0000FF"/>
                </a:solidFill>
                <a:latin typeface="Times New Roman" pitchFamily="18" charset="0"/>
              </a:defRPr>
            </a:pPr>
            <a:endParaRPr lang="ru-RU"/>
          </a:p>
        </c:txPr>
      </c:legendEntry>
      <c:legendEntry>
        <c:idx val="5"/>
        <c:txPr>
          <a:bodyPr/>
          <a:lstStyle/>
          <a:p>
            <a:pPr>
              <a:defRPr sz="1400" b="1" kern="1200" spc="-100" baseline="0">
                <a:solidFill>
                  <a:srgbClr val="0000FF"/>
                </a:solidFill>
                <a:latin typeface="Times New Roman" pitchFamily="18" charset="0"/>
              </a:defRPr>
            </a:pPr>
            <a:endParaRPr lang="ru-RU"/>
          </a:p>
        </c:txPr>
      </c:legendEntry>
      <c:legendEntry>
        <c:idx val="6"/>
        <c:txPr>
          <a:bodyPr/>
          <a:lstStyle/>
          <a:p>
            <a:pPr>
              <a:defRPr sz="1400" b="1" kern="1200" spc="-100" baseline="0">
                <a:solidFill>
                  <a:srgbClr val="0000FF"/>
                </a:solidFill>
                <a:latin typeface="Times New Roman" pitchFamily="18" charset="0"/>
              </a:defRPr>
            </a:pPr>
            <a:endParaRPr lang="ru-RU"/>
          </a:p>
        </c:txPr>
      </c:legendEntry>
      <c:legendEntry>
        <c:idx val="9"/>
        <c:txPr>
          <a:bodyPr/>
          <a:lstStyle/>
          <a:p>
            <a:pPr>
              <a:defRPr sz="1400" b="1" kern="1200" spc="-100" baseline="0">
                <a:solidFill>
                  <a:srgbClr val="0000FF"/>
                </a:solidFill>
                <a:latin typeface="Times New Roman" pitchFamily="18" charset="0"/>
              </a:defRPr>
            </a:pPr>
            <a:endParaRPr lang="ru-RU"/>
          </a:p>
        </c:txPr>
      </c:legendEntry>
      <c:layout>
        <c:manualLayout>
          <c:xMode val="edge"/>
          <c:yMode val="edge"/>
          <c:x val="0.67095975503062122"/>
          <c:y val="8.6805596668837436E-3"/>
          <c:w val="0.32070691163604548"/>
          <c:h val="0.99131944033311614"/>
        </c:manualLayout>
      </c:layout>
      <c:overlay val="0"/>
      <c:txPr>
        <a:bodyPr/>
        <a:lstStyle/>
        <a:p>
          <a:pPr>
            <a:defRPr sz="1400" b="1" kern="1200" spc="-100" baseline="0">
              <a:solidFill>
                <a:srgbClr val="0000FF"/>
              </a:solidFill>
              <a:latin typeface="Times New Roman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effectLst>
      <a:outerShdw blurRad="50800" dist="50800" dir="5400000" algn="ctr" rotWithShape="0">
        <a:schemeClr val="bg1">
          <a:lumMod val="95000"/>
        </a:schemeClr>
      </a:outerShdw>
    </a:effectLst>
    <a:scene3d>
      <a:camera prst="orthographicFront"/>
      <a:lightRig rig="threePt" dir="t"/>
    </a:scene3d>
    <a:sp3d prstMaterial="metal">
      <a:bevelB prst="relaxedInset"/>
    </a:sp3d>
  </c:spPr>
  <c:externalData r:id="rId2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8"/>
    </mc:Choice>
    <mc:Fallback>
      <c:style val="8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view3D>
      <c:rotX val="10"/>
      <c:rotY val="30"/>
      <c:depthPercent val="16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22200293186517239"/>
          <c:y val="6.0652689498150079E-2"/>
          <c:w val="0.76101708026339032"/>
          <c:h val="0.48107390190683996"/>
        </c:manualLayout>
      </c:layout>
      <c:bar3DChart>
        <c:barDir val="col"/>
        <c:grouping val="clustered"/>
        <c:varyColors val="0"/>
        <c:ser>
          <c:idx val="0"/>
          <c:order val="0"/>
          <c:invertIfNegative val="0"/>
          <c:dLbls>
            <c:dLbl>
              <c:idx val="3"/>
              <c:layout>
                <c:manualLayout>
                  <c:x val="1.8055555555555453E-2"/>
                  <c:y val="7.30486799470828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>
                    <a:solidFill>
                      <a:srgbClr val="000066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'Бюджет_5 (3)'!$C$7:$C$16</c:f>
              <c:strCache>
                <c:ptCount val="10"/>
                <c:pt idx="0">
                  <c:v>Общегосударственные вопросы</c:v>
                </c:pt>
                <c:pt idx="1">
                  <c:v>Национальная безопасность и правоохранительная деятельность</c:v>
                </c:pt>
                <c:pt idx="2">
                  <c:v>Национальная экономика</c:v>
                </c:pt>
                <c:pt idx="3">
                  <c:v>Жилищно-коммунальное хозяйство</c:v>
                </c:pt>
                <c:pt idx="4">
                  <c:v>Образование</c:v>
                </c:pt>
                <c:pt idx="5">
                  <c:v>Культура, кинематография</c:v>
                </c:pt>
                <c:pt idx="6">
                  <c:v>Здравоохранение</c:v>
                </c:pt>
                <c:pt idx="7">
                  <c:v>Социальная политика</c:v>
                </c:pt>
                <c:pt idx="8">
                  <c:v>Физическая культура и спорт</c:v>
                </c:pt>
                <c:pt idx="9">
                  <c:v>Обслуживание государственного и муниципального долга</c:v>
                </c:pt>
              </c:strCache>
            </c:strRef>
          </c:cat>
          <c:val>
            <c:numRef>
              <c:f>'Бюджет_5 (3)'!$G$7:$G$16</c:f>
              <c:numCache>
                <c:formatCode>#,##0.00;[Red]\-#,##0.00;0.00</c:formatCode>
                <c:ptCount val="10"/>
                <c:pt idx="0">
                  <c:v>217481.2138</c:v>
                </c:pt>
                <c:pt idx="1">
                  <c:v>30435.318299999999</c:v>
                </c:pt>
                <c:pt idx="2">
                  <c:v>147247.09700000001</c:v>
                </c:pt>
                <c:pt idx="3">
                  <c:v>137885.87199000001</c:v>
                </c:pt>
                <c:pt idx="4">
                  <c:v>1248036.7146300001</c:v>
                </c:pt>
                <c:pt idx="5">
                  <c:v>99545.912319999989</c:v>
                </c:pt>
                <c:pt idx="6">
                  <c:v>726.14</c:v>
                </c:pt>
                <c:pt idx="7">
                  <c:v>679489.12350999995</c:v>
                </c:pt>
                <c:pt idx="8">
                  <c:v>4123.2931399999998</c:v>
                </c:pt>
                <c:pt idx="9">
                  <c:v>5790.90823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19770624"/>
        <c:axId val="119671616"/>
        <c:axId val="0"/>
      </c:bar3DChart>
      <c:dateAx>
        <c:axId val="119770624"/>
        <c:scaling>
          <c:orientation val="minMax"/>
        </c:scaling>
        <c:delete val="0"/>
        <c:axPos val="b"/>
        <c:numFmt formatCode="#,##0.00" sourceLinked="0"/>
        <c:majorTickMark val="out"/>
        <c:minorTickMark val="none"/>
        <c:tickLblPos val="low"/>
        <c:txPr>
          <a:bodyPr/>
          <a:lstStyle/>
          <a:p>
            <a:pPr>
              <a:defRPr sz="1200" b="1">
                <a:solidFill>
                  <a:srgbClr val="000066"/>
                </a:solidFill>
              </a:defRPr>
            </a:pPr>
            <a:endParaRPr lang="ru-RU"/>
          </a:p>
        </c:txPr>
        <c:crossAx val="119671616"/>
        <c:crossesAt val="0"/>
        <c:auto val="0"/>
        <c:lblOffset val="100"/>
        <c:baseTimeUnit val="days"/>
      </c:dateAx>
      <c:valAx>
        <c:axId val="119671616"/>
        <c:scaling>
          <c:orientation val="minMax"/>
          <c:max val="1400000"/>
          <c:min val="0"/>
        </c:scaling>
        <c:delete val="1"/>
        <c:axPos val="l"/>
        <c:majorGridlines>
          <c:spPr>
            <a:ln>
              <a:noFill/>
            </a:ln>
          </c:spPr>
        </c:majorGridlines>
        <c:numFmt formatCode="#,##0.00;[Red]\-#,##0.00;0.00" sourceLinked="1"/>
        <c:majorTickMark val="out"/>
        <c:minorTickMark val="none"/>
        <c:tickLblPos val="nextTo"/>
        <c:crossAx val="119770624"/>
        <c:crossesAt val="1"/>
        <c:crossBetween val="between"/>
        <c:majorUnit val="200000"/>
        <c:minorUnit val="40000"/>
      </c:valAx>
    </c:plotArea>
    <c:plotVisOnly val="1"/>
    <c:dispBlanksAs val="gap"/>
    <c:showDLblsOverMax val="0"/>
  </c:chart>
  <c:spPr>
    <a:effectLst>
      <a:outerShdw blurRad="50800" dist="50800" dir="5400000" algn="ctr" rotWithShape="0">
        <a:schemeClr val="bg1">
          <a:alpha val="87000"/>
        </a:schemeClr>
      </a:outerShdw>
    </a:effectLst>
    <a:scene3d>
      <a:camera prst="orthographicFront"/>
      <a:lightRig rig="threePt" dir="t"/>
    </a:scene3d>
    <a:sp3d>
      <a:bevelT/>
    </a:sp3d>
  </c:spPr>
  <c:externalData r:id="rId2">
    <c:autoUpdate val="0"/>
  </c:externalData>
  <c:userShapes r:id="rId3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view3D>
      <c:rotX val="5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explosion val="25"/>
          <c:cat>
            <c:strRef>
              <c:f>програм!$B$6:$B$16</c:f>
              <c:strCache>
                <c:ptCount val="11"/>
                <c:pt idx="0">
                  <c:v>управление имуществом</c:v>
                </c:pt>
                <c:pt idx="1">
                  <c:v>обеспечения безопасности</c:v>
                </c:pt>
                <c:pt idx="2">
                  <c:v>развитие сельского хозяйства</c:v>
                </c:pt>
                <c:pt idx="3">
                  <c:v>жилищно-коммунальное хозяйство</c:v>
                </c:pt>
                <c:pt idx="4">
                  <c:v>развитие образования</c:v>
                </c:pt>
                <c:pt idx="5">
                  <c:v>развитие культуры</c:v>
                </c:pt>
                <c:pt idx="6">
                  <c:v>развитие градостроительства</c:v>
                </c:pt>
                <c:pt idx="7">
                  <c:v>социальная политика</c:v>
                </c:pt>
                <c:pt idx="8">
                  <c:v>развитие физической культуры и спорта</c:v>
                </c:pt>
                <c:pt idx="9">
                  <c:v>энергосбережение</c:v>
                </c:pt>
                <c:pt idx="10">
                  <c:v>развитие молодежной политики</c:v>
                </c:pt>
              </c:strCache>
            </c:strRef>
          </c:cat>
          <c:val>
            <c:numRef>
              <c:f>програм!$C$6:$C$16</c:f>
            </c:numRef>
          </c:val>
        </c:ser>
        <c:ser>
          <c:idx val="1"/>
          <c:order val="1"/>
          <c:explosion val="25"/>
          <c:cat>
            <c:strRef>
              <c:f>програм!$B$6:$B$16</c:f>
              <c:strCache>
                <c:ptCount val="11"/>
                <c:pt idx="0">
                  <c:v>управление имуществом</c:v>
                </c:pt>
                <c:pt idx="1">
                  <c:v>обеспечения безопасности</c:v>
                </c:pt>
                <c:pt idx="2">
                  <c:v>развитие сельского хозяйства</c:v>
                </c:pt>
                <c:pt idx="3">
                  <c:v>жилищно-коммунальное хозяйство</c:v>
                </c:pt>
                <c:pt idx="4">
                  <c:v>развитие образования</c:v>
                </c:pt>
                <c:pt idx="5">
                  <c:v>развитие культуры</c:v>
                </c:pt>
                <c:pt idx="6">
                  <c:v>развитие градостроительства</c:v>
                </c:pt>
                <c:pt idx="7">
                  <c:v>социальная политика</c:v>
                </c:pt>
                <c:pt idx="8">
                  <c:v>развитие физической культуры и спорта</c:v>
                </c:pt>
                <c:pt idx="9">
                  <c:v>энергосбережение</c:v>
                </c:pt>
                <c:pt idx="10">
                  <c:v>развитие молодежной политики</c:v>
                </c:pt>
              </c:strCache>
            </c:strRef>
          </c:cat>
          <c:val>
            <c:numRef>
              <c:f>програм!$D$6:$D$16</c:f>
            </c:numRef>
          </c:val>
        </c:ser>
        <c:ser>
          <c:idx val="2"/>
          <c:order val="2"/>
          <c:dPt>
            <c:idx val="0"/>
            <c:bubble3D val="0"/>
          </c:dPt>
          <c:dPt>
            <c:idx val="1"/>
            <c:bubble3D val="0"/>
          </c:dPt>
          <c:dPt>
            <c:idx val="2"/>
            <c:bubble3D val="0"/>
          </c:dPt>
          <c:dPt>
            <c:idx val="3"/>
            <c:bubble3D val="0"/>
          </c:dPt>
          <c:dPt>
            <c:idx val="4"/>
            <c:bubble3D val="0"/>
          </c:dPt>
          <c:dPt>
            <c:idx val="5"/>
            <c:bubble3D val="0"/>
          </c:dPt>
          <c:dPt>
            <c:idx val="6"/>
            <c:bubble3D val="0"/>
          </c:dPt>
          <c:dPt>
            <c:idx val="7"/>
            <c:bubble3D val="0"/>
            <c:explosion val="17"/>
          </c:dPt>
          <c:dPt>
            <c:idx val="8"/>
            <c:bubble3D val="0"/>
          </c:dPt>
          <c:dPt>
            <c:idx val="9"/>
            <c:bubble3D val="0"/>
          </c:dPt>
          <c:dPt>
            <c:idx val="10"/>
            <c:bubble3D val="0"/>
          </c:dPt>
          <c:dLbls>
            <c:dLbl>
              <c:idx val="2"/>
              <c:delete val="1"/>
            </c:dLbl>
            <c:dLbl>
              <c:idx val="6"/>
              <c:delete val="1"/>
            </c:dLbl>
            <c:dLbl>
              <c:idx val="8"/>
              <c:layout>
                <c:manualLayout>
                  <c:x val="-1.3888888888888888E-2"/>
                  <c:y val="-7.4906367041198615E-3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10"/>
              <c:delete val="1"/>
            </c:dLbl>
            <c:txPr>
              <a:bodyPr/>
              <a:lstStyle/>
              <a:p>
                <a:pPr>
                  <a:defRPr sz="1200" b="1">
                    <a:solidFill>
                      <a:srgbClr val="FFFF00"/>
                    </a:solidFill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dLblPos val="outEnd"/>
            <c:showLegendKey val="0"/>
            <c:showVal val="0"/>
            <c:showCatName val="0"/>
            <c:showSerName val="0"/>
            <c:showPercent val="1"/>
            <c:showBubbleSize val="0"/>
            <c:showLeaderLines val="0"/>
          </c:dLbls>
          <c:cat>
            <c:strRef>
              <c:f>програм!$B$6:$B$16</c:f>
              <c:strCache>
                <c:ptCount val="11"/>
                <c:pt idx="0">
                  <c:v>управление имуществом</c:v>
                </c:pt>
                <c:pt idx="1">
                  <c:v>обеспечения безопасности</c:v>
                </c:pt>
                <c:pt idx="2">
                  <c:v>развитие сельского хозяйства</c:v>
                </c:pt>
                <c:pt idx="3">
                  <c:v>жилищно-коммунальное хозяйство</c:v>
                </c:pt>
                <c:pt idx="4">
                  <c:v>развитие образования</c:v>
                </c:pt>
                <c:pt idx="5">
                  <c:v>развитие культуры</c:v>
                </c:pt>
                <c:pt idx="6">
                  <c:v>развитие градостроительства</c:v>
                </c:pt>
                <c:pt idx="7">
                  <c:v>социальная политика</c:v>
                </c:pt>
                <c:pt idx="8">
                  <c:v>развитие физической культуры и спорта</c:v>
                </c:pt>
                <c:pt idx="9">
                  <c:v>энергосбережение</c:v>
                </c:pt>
                <c:pt idx="10">
                  <c:v>развитие молодежной политики</c:v>
                </c:pt>
              </c:strCache>
            </c:strRef>
          </c:cat>
          <c:val>
            <c:numRef>
              <c:f>програм!$E$6:$E$16</c:f>
              <c:numCache>
                <c:formatCode>#,##0.00;[Red]\-#,##0.00;0.00</c:formatCode>
                <c:ptCount val="11"/>
                <c:pt idx="0">
                  <c:v>57262</c:v>
                </c:pt>
                <c:pt idx="1">
                  <c:v>36460</c:v>
                </c:pt>
                <c:pt idx="2">
                  <c:v>5987</c:v>
                </c:pt>
                <c:pt idx="3">
                  <c:v>137263</c:v>
                </c:pt>
                <c:pt idx="4">
                  <c:v>1195568</c:v>
                </c:pt>
                <c:pt idx="5">
                  <c:v>124641</c:v>
                </c:pt>
                <c:pt idx="6">
                  <c:v>10112</c:v>
                </c:pt>
                <c:pt idx="7">
                  <c:v>668817</c:v>
                </c:pt>
                <c:pt idx="8">
                  <c:v>16758</c:v>
                </c:pt>
                <c:pt idx="9">
                  <c:v>13172</c:v>
                </c:pt>
                <c:pt idx="10">
                  <c:v>2710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0.65870691163604544"/>
          <c:y val="2.7180984399421994E-2"/>
          <c:w val="0.3329597550306212"/>
          <c:h val="0.97281901560057804"/>
        </c:manualLayout>
      </c:layout>
      <c:overlay val="0"/>
      <c:txPr>
        <a:bodyPr/>
        <a:lstStyle/>
        <a:p>
          <a:pPr>
            <a:defRPr sz="1400" b="1">
              <a:solidFill>
                <a:srgbClr val="FFFF00"/>
              </a:solidFill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gap"/>
    <c:showDLblsOverMax val="0"/>
  </c:chart>
  <c:externalData r:id="rId2">
    <c:autoUpdate val="0"/>
  </c:externalData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0.13038</cdr:x>
      <cdr:y>0.14859</cdr:y>
    </cdr:from>
    <cdr:to>
      <cdr:x>0.30503</cdr:x>
      <cdr:y>0.43775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682626" y="469900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200" i="0">
                <a:solidFill>
                  <a:srgbClr val="0066FF"/>
                </a:solidFill>
                <a:latin typeface="Verdana" pitchFamily="34" charset="0"/>
              </a:defRPr>
            </a:lvl1pPr>
          </a:lstStyle>
          <a:p>
            <a:endParaRPr lang="ru-RU"/>
          </a:p>
        </p:txBody>
      </p:sp>
      <p:sp>
        <p:nvSpPr>
          <p:cNvPr id="901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49688" y="0"/>
            <a:ext cx="294640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 i="0">
                <a:solidFill>
                  <a:srgbClr val="0066FF"/>
                </a:solidFill>
                <a:latin typeface="Verdana" pitchFamily="34" charset="0"/>
              </a:defRPr>
            </a:lvl1pPr>
          </a:lstStyle>
          <a:p>
            <a:fld id="{D260E6EB-021E-4E8B-893E-A26CBAEA9D6F}" type="datetimeFigureOut">
              <a:rPr lang="ru-RU"/>
              <a:pPr/>
              <a:t>18.05.2018</a:t>
            </a:fld>
            <a:endParaRPr lang="ru-RU"/>
          </a:p>
        </p:txBody>
      </p:sp>
      <p:sp>
        <p:nvSpPr>
          <p:cNvPr id="901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7575" y="744538"/>
            <a:ext cx="4962525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901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450" y="4716463"/>
            <a:ext cx="5438775" cy="4467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901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9750"/>
            <a:ext cx="294640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0" hangingPunct="0">
              <a:defRPr sz="1200" i="0">
                <a:solidFill>
                  <a:srgbClr val="0066FF"/>
                </a:solidFill>
                <a:latin typeface="Verdana" pitchFamily="34" charset="0"/>
              </a:defRPr>
            </a:lvl1pPr>
          </a:lstStyle>
          <a:p>
            <a:endParaRPr lang="ru-RU"/>
          </a:p>
        </p:txBody>
      </p:sp>
      <p:sp>
        <p:nvSpPr>
          <p:cNvPr id="901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9688" y="9429750"/>
            <a:ext cx="294640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 i="0">
                <a:solidFill>
                  <a:srgbClr val="0066FF"/>
                </a:solidFill>
                <a:latin typeface="Verdana" pitchFamily="34" charset="0"/>
              </a:defRPr>
            </a:lvl1pPr>
          </a:lstStyle>
          <a:p>
            <a:fld id="{BA281BB1-98E3-4EF0-A9BE-F2001296608B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492025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281BB1-98E3-4EF0-A9BE-F2001296608B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61883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Rot="1" noChangeArrowheads="1"/>
          </p:cNvSpPr>
          <p:nvPr>
            <p:ph type="ctrTitle"/>
          </p:nvPr>
        </p:nvSpPr>
        <p:spPr>
          <a:xfrm>
            <a:off x="685800" y="1981200"/>
            <a:ext cx="7772400" cy="16002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49155" name="Rectangle 3"/>
          <p:cNvSpPr>
            <a:spLocks noGrp="1" noRot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DABB99-427E-42BB-B648-E560A840DA9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4942275"/>
      </p:ext>
    </p:extLst>
  </p:cSld>
  <p:clrMapOvr>
    <a:masterClrMapping/>
  </p:clrMapOvr>
  <p:transition spd="med" advClick="0" advTm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04314A-278F-4281-8908-BB7E77A85CB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725086"/>
      </p:ext>
    </p:extLst>
  </p:cSld>
  <p:clrMapOvr>
    <a:masterClrMapping/>
  </p:clrMapOvr>
  <p:transition spd="med" advClick="0" advTm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07188" y="228600"/>
            <a:ext cx="2135187" cy="587057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1625" y="228600"/>
            <a:ext cx="6253163" cy="58705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C62D60-DAC3-485A-BBB7-6B49170A886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2855658"/>
      </p:ext>
    </p:extLst>
  </p:cSld>
  <p:clrMapOvr>
    <a:masterClrMapping/>
  </p:clrMapOvr>
  <p:transition spd="med" advClick="0" advTm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Заголовок и объект над текс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625" y="228600"/>
            <a:ext cx="8510588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01625" y="1676400"/>
            <a:ext cx="8540750" cy="21351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01625" y="3963988"/>
            <a:ext cx="8540750" cy="2135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123033-076D-46CA-8E06-4A604D8B0AE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0919128"/>
      </p:ext>
    </p:extLst>
  </p:cSld>
  <p:clrMapOvr>
    <a:masterClrMapping/>
  </p:clrMapOvr>
  <p:transition spd="med" advClick="0" advTm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625" y="228600"/>
            <a:ext cx="8510588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301625" y="1676400"/>
            <a:ext cx="4194175" cy="44227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76400"/>
            <a:ext cx="4194175" cy="44227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D351E8-02AC-4B6D-955A-2126C8EF059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9158884"/>
      </p:ext>
    </p:extLst>
  </p:cSld>
  <p:clrMapOvr>
    <a:masterClrMapping/>
  </p:clrMapOvr>
  <p:transition spd="med" advClick="0" advTm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625" y="228600"/>
            <a:ext cx="8510588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301625" y="1676400"/>
            <a:ext cx="8540750" cy="4422775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F9AD08-2D6A-4061-86EF-74AE8D59C36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044904"/>
      </p:ext>
    </p:extLst>
  </p:cSld>
  <p:clrMapOvr>
    <a:masterClrMapping/>
  </p:clrMapOvr>
  <p:transition spd="med" advClick="0" advTm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625" y="228600"/>
            <a:ext cx="8510588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01625" y="1676400"/>
            <a:ext cx="4194175" cy="44227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76400"/>
            <a:ext cx="4194175" cy="21351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963988"/>
            <a:ext cx="4194175" cy="2135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A7F598-5AC2-4F7A-A779-221CAA9672C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8980937"/>
      </p:ext>
    </p:extLst>
  </p:cSld>
  <p:clrMapOvr>
    <a:masterClrMapping/>
  </p:clrMapOvr>
  <p:transition advClick="0" advTm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456C1E-05AA-42BF-B703-AC74242A3F5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748934"/>
      </p:ext>
    </p:extLst>
  </p:cSld>
  <p:clrMapOvr>
    <a:masterClrMapping/>
  </p:clrMapOvr>
  <p:transition spd="med"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35BA98-BC3C-40F1-AAD2-7693C1A176F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2077548"/>
      </p:ext>
    </p:extLst>
  </p:cSld>
  <p:clrMapOvr>
    <a:masterClrMapping/>
  </p:clrMapOvr>
  <p:transition spd="med" advClick="0" advTm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01625" y="1676400"/>
            <a:ext cx="4194175" cy="44227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76400"/>
            <a:ext cx="4194175" cy="44227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200E18-4C54-4D35-BEE1-3A498813718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9835512"/>
      </p:ext>
    </p:extLst>
  </p:cSld>
  <p:clrMapOvr>
    <a:masterClrMapping/>
  </p:clrMapOvr>
  <p:transition spd="med" advClick="0" advTm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3DF8BF-3542-4FF1-ACC2-F86E5D20E9D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0830891"/>
      </p:ext>
    </p:extLst>
  </p:cSld>
  <p:clrMapOvr>
    <a:masterClrMapping/>
  </p:clrMapOvr>
  <p:transition spd="med" advClick="0" advTm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8280A7-D4AB-4B36-BFF0-1E1F8ABA863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5670331"/>
      </p:ext>
    </p:extLst>
  </p:cSld>
  <p:clrMapOvr>
    <a:masterClrMapping/>
  </p:clrMapOvr>
  <p:transition spd="med" advClick="0" advTm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13CA54-44D1-4E80-8F6F-93738A27140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9190018"/>
      </p:ext>
    </p:extLst>
  </p:cSld>
  <p:clrMapOvr>
    <a:masterClrMapping/>
  </p:clrMapOvr>
  <p:transition spd="med" advClick="0" advTm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C57F3E-4460-4301-93E2-013194A5D99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86122"/>
      </p:ext>
    </p:extLst>
  </p:cSld>
  <p:clrMapOvr>
    <a:masterClrMapping/>
  </p:clrMapOvr>
  <p:transition spd="med" advClick="0" advTm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D49116-7DAD-4AFB-9A4F-02675CBCA4E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140131"/>
      </p:ext>
    </p:extLst>
  </p:cSld>
  <p:clrMapOvr>
    <a:masterClrMapping/>
  </p:clrMapOvr>
  <p:transition spd="med" advClick="0" advTm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7">
            <a:duotone>
              <a:schemeClr val="bg1"/>
              <a:srgbClr val="FFFFFF"/>
            </a:duotone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301625" y="228600"/>
            <a:ext cx="8510588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48131" name="Rectangle 3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301625" y="1676400"/>
            <a:ext cx="8540750" cy="442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813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4800" y="6245225"/>
            <a:ext cx="2286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lnSpc>
                <a:spcPct val="100000"/>
              </a:lnSpc>
              <a:spcBef>
                <a:spcPct val="0"/>
              </a:spcBef>
              <a:buClrTx/>
              <a:buFontTx/>
              <a:buNone/>
              <a:defRPr sz="1400" b="0" i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813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lnSpc>
                <a:spcPct val="100000"/>
              </a:lnSpc>
              <a:spcBef>
                <a:spcPct val="0"/>
              </a:spcBef>
              <a:buClrTx/>
              <a:buFontTx/>
              <a:buNone/>
              <a:defRPr sz="1400" b="0" i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813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286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spcBef>
                <a:spcPct val="0"/>
              </a:spcBef>
              <a:buClrTx/>
              <a:buFontTx/>
              <a:buNone/>
              <a:defRPr sz="1400" b="0" i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Arial" charset="0"/>
              </a:defRPr>
            </a:lvl1pPr>
          </a:lstStyle>
          <a:p>
            <a:pPr>
              <a:defRPr/>
            </a:pPr>
            <a:fld id="{1CB3DD37-23E9-4285-9EBB-4D45EB1C261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936" r:id="rId1"/>
    <p:sldLayoutId id="2147483937" r:id="rId2"/>
    <p:sldLayoutId id="2147483938" r:id="rId3"/>
    <p:sldLayoutId id="2147483939" r:id="rId4"/>
    <p:sldLayoutId id="2147483940" r:id="rId5"/>
    <p:sldLayoutId id="2147483941" r:id="rId6"/>
    <p:sldLayoutId id="2147483942" r:id="rId7"/>
    <p:sldLayoutId id="2147483943" r:id="rId8"/>
    <p:sldLayoutId id="2147483944" r:id="rId9"/>
    <p:sldLayoutId id="2147483945" r:id="rId10"/>
    <p:sldLayoutId id="2147483946" r:id="rId11"/>
    <p:sldLayoutId id="2147483947" r:id="rId12"/>
    <p:sldLayoutId id="2147483948" r:id="rId13"/>
    <p:sldLayoutId id="2147483949" r:id="rId14"/>
    <p:sldLayoutId id="2147483935" r:id="rId15"/>
  </p:sldLayoutIdLst>
  <p:transition spd="slow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>
                                        <p:cTn id="6" dur="500" fill="hold"/>
                                        <p:tgtEl>
                                          <p:spTgt spid="48130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0" grpId="0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9" Type="http://schemas.openxmlformats.org/officeDocument/2006/relationships/image" Target="../media/image9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://images.yandex.ru/yandsearch?fp=4&amp;img_url=http://files.rzn.info/data/image/news/base/2013/03/06/85896.jpg&amp;iorient=&amp;ih=&amp;icolor=&amp;p=4&amp;site=&amp;text=%D1%84%D0%B8%D0%BD%D0%B0%D0%BD%D1%81%D0%BE%D0%B2%D0%B0%D1%8F%20%D0%BF%D0%BE%D0%BC%D0%BE%D1%89%D1%8C%20%D0%B4%D1%80%D1%83%D0%B3%D0%B8%D0%BC%20%D0%B1%D1%8E%D0%B4%D0%B6%D0%B5%D1%82%D0%B0%D0%BC&amp;iw=&amp;wp=&amp;pos=135&amp;recent=&amp;type=&amp;isize=&amp;rpt=simage&amp;itype=&amp;nojs=1" TargetMode="External"/><Relationship Id="rId3" Type="http://schemas.openxmlformats.org/officeDocument/2006/relationships/image" Target="../media/image11.jpeg"/><Relationship Id="rId7" Type="http://schemas.openxmlformats.org/officeDocument/2006/relationships/image" Target="../media/image13.jpeg"/><Relationship Id="rId2" Type="http://schemas.openxmlformats.org/officeDocument/2006/relationships/hyperlink" Target="http://images.yandex.ru/yandsearch?fp=0&amp;img_url=http://www.foto.smga.ru/album/slides/gorod-mineralnye-vody-foto-991.JPG&amp;iorient=&amp;ih=&amp;icolor=&amp;site=&amp;text=%D1%88%D0%BA%D0%BE%D0%BB%D1%8B%20%D0%BC%D0%B8%D0%BD%D0%B5%D1%80%D0%B0%D0%BB%D1%8C%D0%BD%D1%8B%D1%85%20%D0%B2%D0%BE%D0%B4&amp;iw=&amp;wp=&amp;pos=2&amp;recent=&amp;type=&amp;isize=&amp;rpt=simage&amp;itype=&amp;nojs=1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images.yandex.ru/yandsearch?fp=1&amp;img_url=http://www.bishelp.ru/images/4asnii_gek.jpg&amp;iorient=&amp;ih=&amp;icolor=&amp;p=1&amp;site=&amp;text=%D0%BE%D0%BF%D0%BB%D0%B0%D1%82%D0%B0%20%D0%BA%D0%BE%D0%BC%D0%BC%D1%83%D0%BD%D0%B0%D0%BB%D1%8C%D0%BD%D1%8B%D1%85%20%D1%83%D1%81%D0%BB%D1%83%D0%B3&amp;iw=&amp;wp=&amp;pos=56&amp;recent=&amp;type=&amp;isize=&amp;rpt=simage&amp;itype=&amp;nojs=1" TargetMode="External"/><Relationship Id="rId5" Type="http://schemas.openxmlformats.org/officeDocument/2006/relationships/image" Target="../media/image12.jpeg"/><Relationship Id="rId4" Type="http://schemas.openxmlformats.org/officeDocument/2006/relationships/hyperlink" Target="http://images.yandex.ru/yandsearch?fp=0&amp;img_url=http://mirsovetov.ru/images/956/1.jpg&amp;iorient=&amp;ih=&amp;icolor=&amp;site=&amp;text=%D0%BE%D0%BF%D0%BB%D0%B0%D1%82%D0%B0%20%D1%82%D1%80%D1%83%D0%B4%D0%B0&amp;iw=&amp;wp=&amp;pos=0&amp;recent=&amp;type=&amp;isize=&amp;rpt=simage&amp;itype=&amp;nojs=1" TargetMode="External"/><Relationship Id="rId9" Type="http://schemas.openxmlformats.org/officeDocument/2006/relationships/image" Target="../media/image1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93" name="Picture 57" descr="iCA0SEPSC"/>
          <p:cNvPicPr>
            <a:picLocks noChangeAspect="1" noChangeArrowheads="1"/>
          </p:cNvPicPr>
          <p:nvPr/>
        </p:nvPicPr>
        <p:blipFill>
          <a:blip r:embed="rId2">
            <a:lum bright="-10000" contrast="-2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0101" y="0"/>
            <a:ext cx="2311400" cy="1920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92" name="Picture 56" descr="iCANZEJI0"/>
          <p:cNvPicPr>
            <a:picLocks noChangeAspect="1" noChangeArrowheads="1"/>
          </p:cNvPicPr>
          <p:nvPr/>
        </p:nvPicPr>
        <p:blipFill>
          <a:blip r:embed="rId3">
            <a:lum bright="-12000" contrast="-2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0100" y="4864100"/>
            <a:ext cx="2311400" cy="1993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90" name="Picture 54" descr="мемориал"/>
          <p:cNvPicPr>
            <a:picLocks noChangeAspect="1" noChangeArrowheads="1"/>
          </p:cNvPicPr>
          <p:nvPr/>
        </p:nvPicPr>
        <p:blipFill>
          <a:blip r:embed="rId4">
            <a:lum bright="2000" contrast="-2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4200" y="4864100"/>
            <a:ext cx="2209798" cy="1993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91" name="Picture 55" descr="iCA8UG77C"/>
          <p:cNvPicPr>
            <a:picLocks noChangeAspect="1" noChangeArrowheads="1"/>
          </p:cNvPicPr>
          <p:nvPr/>
        </p:nvPicPr>
        <p:blipFill>
          <a:blip r:embed="rId5">
            <a:lum bright="-20000" contrast="-3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4864100"/>
            <a:ext cx="1981200" cy="1993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89" name="Picture 53" descr="1 пути"/>
          <p:cNvPicPr>
            <a:picLocks noChangeAspect="1" noChangeArrowheads="1"/>
          </p:cNvPicPr>
          <p:nvPr/>
        </p:nvPicPr>
        <p:blipFill>
          <a:blip r:embed="rId6">
            <a:lum bright="-4000" contrast="-3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981201" cy="18287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88" name="Picture 52" descr="iCA0MUSFJ"/>
          <p:cNvPicPr>
            <a:picLocks noChangeAspect="1" noChangeArrowheads="1"/>
          </p:cNvPicPr>
          <p:nvPr/>
        </p:nvPicPr>
        <p:blipFill>
          <a:blip r:embed="rId7">
            <a:lum brigh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4200" y="1"/>
            <a:ext cx="2209800" cy="1981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85" name="Picture 49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934200" y="2206439"/>
            <a:ext cx="2209799" cy="190896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</p:pic>
      <p:pic>
        <p:nvPicPr>
          <p:cNvPr id="14386" name="Picture 50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2057400"/>
            <a:ext cx="1981201" cy="20589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</p:pic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981200" y="1828800"/>
            <a:ext cx="4952999" cy="3035300"/>
          </a:xfrm>
        </p:spPr>
        <p:txBody>
          <a:bodyPr/>
          <a:lstStyle/>
          <a:p>
            <a:pPr marL="0" indent="0" algn="ctr">
              <a:buNone/>
            </a:pPr>
            <a:r>
              <a:rPr lang="ru-RU" sz="3300" b="1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ОТЧЕТ </a:t>
            </a:r>
          </a:p>
          <a:p>
            <a:pPr marL="0" indent="0" algn="ctr">
              <a:buNone/>
            </a:pPr>
            <a:r>
              <a:rPr lang="ru-RU" sz="3300" b="1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ОБ ИСПОЛНЕНИИ БЮДЖЕТА МИНЕРАЛОВОДСКОГО ГОРОДСКОГО ОКРУГА ЗА 2017 ГОД</a:t>
            </a:r>
            <a:endParaRPr lang="ru-RU" sz="3300" b="1" i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 advClick="0" advTm="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145797439"/>
              </p:ext>
            </p:extLst>
          </p:nvPr>
        </p:nvGraphicFramePr>
        <p:xfrm>
          <a:off x="-71437" y="247650"/>
          <a:ext cx="9286875" cy="63627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122249674"/>
      </p:ext>
    </p:extLst>
  </p:cSld>
  <p:clrMapOvr>
    <a:masterClrMapping/>
  </p:clrMapOvr>
  <p:transition spd="med" advClick="0" advTm="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30" name="Picture 6" descr="i3OPXCXKE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colorTemperature colorTemp="4700"/>
                    </a14:imgEffect>
                    <a14:imgEffect>
                      <a14:saturation sat="400000"/>
                    </a14:imgEffect>
                    <a14:imgEffect>
                      <a14:brightnessContrast bright="-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7010400"/>
          </a:xfrm>
          <a:prstGeom prst="rect">
            <a:avLst/>
          </a:prstGeom>
          <a:noFill/>
          <a:effectLst>
            <a:innerShdw blurRad="63500" dist="50800" dir="13500000">
              <a:prstClr val="black">
                <a:alpha val="50000"/>
              </a:prstClr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6259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0" y="1295400"/>
            <a:ext cx="9144000" cy="571500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ru-RU" sz="1400" b="1" dirty="0" smtClean="0"/>
              <a:t>    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sz="1600" b="1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                                                               план                            исполнение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sz="2800" b="1" i="1" dirty="0" smtClean="0">
                <a:solidFill>
                  <a:srgbClr val="00FF00"/>
                </a:solidFill>
              </a:rPr>
              <a:t> Д</a:t>
            </a:r>
            <a:r>
              <a:rPr lang="ru-RU" sz="2800" b="1" i="1" dirty="0" smtClean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оходы -           2 701 743,9        2 459 843,3       </a:t>
            </a:r>
            <a:r>
              <a:rPr lang="ru-RU" sz="2500" b="1" i="1" dirty="0" smtClean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91,05</a:t>
            </a:r>
          </a:p>
          <a:p>
            <a:pPr eaLnBrk="1" hangingPunct="1">
              <a:buFont typeface="Wingdings" pitchFamily="2" charset="2"/>
              <a:buNone/>
            </a:pPr>
            <a:endParaRPr lang="ru-RU" sz="2800" b="1" i="1" dirty="0" smtClean="0">
              <a:solidFill>
                <a:srgbClr val="00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1" hangingPunct="1">
              <a:buFont typeface="Wingdings" pitchFamily="2" charset="2"/>
              <a:buNone/>
            </a:pPr>
            <a:r>
              <a:rPr lang="ru-RU" sz="2800" b="1" i="1" dirty="0" smtClean="0">
                <a:solidFill>
                  <a:srgbClr val="0099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b="1" i="1" dirty="0" smtClean="0"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Расходы –        2 744 519,3         2 570 761,6      </a:t>
            </a:r>
            <a:r>
              <a:rPr lang="ru-RU" sz="2500" b="1" i="1" dirty="0" smtClean="0"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93,67</a:t>
            </a:r>
          </a:p>
          <a:p>
            <a:pPr eaLnBrk="1" hangingPunct="1">
              <a:buFont typeface="Wingdings" pitchFamily="2" charset="2"/>
              <a:buNone/>
            </a:pPr>
            <a:endParaRPr lang="ru-RU" sz="2800" b="1" i="1" dirty="0" smtClean="0">
              <a:solidFill>
                <a:srgbClr val="333399"/>
              </a:solidFill>
              <a:effectLst/>
            </a:endParaRPr>
          </a:p>
          <a:p>
            <a:pPr eaLnBrk="1" hangingPunct="1">
              <a:buFont typeface="Wingdings" pitchFamily="2" charset="2"/>
              <a:buNone/>
            </a:pPr>
            <a:r>
              <a:rPr lang="ru-RU" sz="2800" b="1" i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Дефицит (-);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sz="2800" b="1" i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Профицит (+)  – 42 775,4          -110 918,3            </a:t>
            </a:r>
          </a:p>
          <a:p>
            <a:pPr algn="ctr" eaLnBrk="1" hangingPunct="1">
              <a:buFont typeface="Wingdings" pitchFamily="2" charset="2"/>
              <a:buNone/>
            </a:pPr>
            <a:endParaRPr lang="ru-RU" sz="2400" b="1" i="1" dirty="0" smtClean="0"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pPr algn="ctr" eaLnBrk="1" hangingPunct="1">
              <a:buFont typeface="Wingdings" pitchFamily="2" charset="2"/>
              <a:buNone/>
            </a:pPr>
            <a:r>
              <a:rPr lang="ru-RU" sz="2400" b="1" i="1" dirty="0" smtClean="0">
                <a:solidFill>
                  <a:schemeClr val="accent3">
                    <a:lumMod val="20000"/>
                    <a:lumOff val="80000"/>
                  </a:schemeClr>
                </a:solidFill>
                <a:effectLst/>
              </a:rPr>
              <a:t>Источниками покрытия дефицита бюджета являются остатки и муниципальные заимствования</a:t>
            </a:r>
          </a:p>
          <a:p>
            <a:pPr algn="ctr" eaLnBrk="1" hangingPunct="1">
              <a:buFontTx/>
              <a:buNone/>
            </a:pPr>
            <a:endParaRPr lang="ru-RU" sz="2000" b="1" i="1" dirty="0" smtClean="0">
              <a:solidFill>
                <a:schemeClr val="accent3">
                  <a:lumMod val="20000"/>
                  <a:lumOff val="80000"/>
                </a:schemeClr>
              </a:solidFill>
              <a:effectLst/>
            </a:endParaRPr>
          </a:p>
          <a:p>
            <a:pPr algn="ctr" fontAlgn="b">
              <a:lnSpc>
                <a:spcPct val="80000"/>
              </a:lnSpc>
              <a:buFont typeface="Wingdings" pitchFamily="2" charset="2"/>
              <a:buNone/>
            </a:pPr>
            <a:r>
              <a:rPr lang="ru-RU" sz="2400" dirty="0" smtClean="0">
                <a:solidFill>
                  <a:schemeClr val="accent3">
                    <a:lumMod val="20000"/>
                    <a:lumOff val="80000"/>
                  </a:schemeClr>
                </a:solidFill>
                <a:effectLst/>
                <a:latin typeface="Verdana" pitchFamily="34" charset="0"/>
                <a:cs typeface="Times New Roman" pitchFamily="18" charset="0"/>
              </a:rPr>
              <a:t> 	</a:t>
            </a:r>
            <a:endParaRPr lang="ru-RU" sz="2000" dirty="0" smtClean="0">
              <a:solidFill>
                <a:schemeClr val="accent3">
                  <a:lumMod val="20000"/>
                  <a:lumOff val="80000"/>
                </a:schemeClr>
              </a:solidFill>
              <a:latin typeface="Bookman Old Style" pitchFamily="18" charset="0"/>
            </a:endParaRPr>
          </a:p>
          <a:p>
            <a:pPr algn="ctr" eaLnBrk="1" hangingPunct="1">
              <a:buFont typeface="Wingdings" pitchFamily="2" charset="2"/>
              <a:buNone/>
            </a:pPr>
            <a:endParaRPr lang="ru-RU" sz="2000" dirty="0" smtClean="0">
              <a:solidFill>
                <a:schemeClr val="accent3">
                  <a:lumMod val="20000"/>
                  <a:lumOff val="80000"/>
                </a:schemeClr>
              </a:solidFill>
              <a:latin typeface="Bookman Old Style" pitchFamily="18" charset="0"/>
            </a:endParaRPr>
          </a:p>
          <a:p>
            <a:pPr algn="ctr" eaLnBrk="1" hangingPunct="1">
              <a:buFont typeface="Wingdings" pitchFamily="2" charset="2"/>
              <a:buNone/>
            </a:pPr>
            <a:endParaRPr lang="ru-RU" sz="2000" dirty="0" smtClean="0">
              <a:solidFill>
                <a:srgbClr val="0000FF"/>
              </a:solidFill>
              <a:latin typeface="Bookman Old Style" pitchFamily="18" charset="0"/>
            </a:endParaRPr>
          </a:p>
          <a:p>
            <a:endParaRPr lang="ru-RU" sz="3600" dirty="0" smtClean="0">
              <a:effectLst/>
            </a:endParaRPr>
          </a:p>
        </p:txBody>
      </p:sp>
      <p:sp>
        <p:nvSpPr>
          <p:cNvPr id="98306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152400" y="76200"/>
            <a:ext cx="8723313" cy="1371600"/>
          </a:xfrm>
        </p:spPr>
        <p:txBody>
          <a:bodyPr/>
          <a:lstStyle/>
          <a:p>
            <a:pPr eaLnBrk="1" hangingPunct="1"/>
            <a:r>
              <a:rPr lang="ru-RU" sz="2600" b="1" i="1" dirty="0" smtClean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Основные характеристики бюджета </a:t>
            </a:r>
            <a:br>
              <a:rPr lang="ru-RU" sz="2600" b="1" i="1" dirty="0" smtClean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600" b="1" i="1" dirty="0" smtClean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Минераловодского городского округа за 2017 год</a:t>
            </a:r>
            <a:br>
              <a:rPr lang="ru-RU" sz="2600" b="1" i="1" dirty="0" smtClean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2600" b="1" i="1" dirty="0" smtClean="0">
              <a:solidFill>
                <a:schemeClr val="accent2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 advClick="0" advTm="0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06211" name="Picture 3"/>
          <p:cNvPicPr>
            <a:picLocks noChangeAspect="1" noChangeArrowheads="1"/>
          </p:cNvPicPr>
          <p:nvPr/>
        </p:nvPicPr>
        <p:blipFill>
          <a:blip r:embed="rId2">
            <a:grayscl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868" y="-321205"/>
            <a:ext cx="9177867" cy="7196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89999"/>
                  </a:schemeClr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14" name="Диаграмма 1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42930254"/>
              </p:ext>
            </p:extLst>
          </p:nvPr>
        </p:nvGraphicFramePr>
        <p:xfrm>
          <a:off x="-1" y="1082675"/>
          <a:ext cx="9143999" cy="57922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1821763419"/>
      </p:ext>
    </p:extLst>
  </p:cSld>
  <p:clrMapOvr>
    <a:masterClrMapping/>
  </p:clrMapOvr>
  <p:transition spd="med" advClick="0" advTm="0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49201"/>
          </a:xfrm>
        </p:spPr>
        <p:txBody>
          <a:bodyPr/>
          <a:lstStyle/>
          <a:p>
            <a:r>
              <a:rPr lang="ru-RU" sz="2200" b="1" dirty="0" smtClean="0">
                <a:solidFill>
                  <a:schemeClr val="tx2">
                    <a:lumMod val="50000"/>
                  </a:schemeClr>
                </a:solidFill>
              </a:rPr>
              <a:t>Исполнение расходов местного бюджета в разрезе разделов подразделов кодов бюджетной классификации расходов бюджетов за 2017 год</a:t>
            </a:r>
            <a:endParaRPr lang="ru-RU" sz="2200" b="1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6072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1049201"/>
            <a:ext cx="8229600" cy="58087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89999"/>
                  </a:schemeClr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0723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144" y="2199745"/>
            <a:ext cx="600256" cy="4675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89999"/>
                  </a:schemeClr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97064845"/>
      </p:ext>
    </p:extLst>
  </p:cSld>
  <p:clrMapOvr>
    <a:masterClrMapping/>
  </p:clrMapOvr>
  <p:transition spd="med" advClick="0" advTm="0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dirty="0" smtClean="0">
                <a:solidFill>
                  <a:srgbClr val="000066"/>
                </a:solidFill>
              </a:rPr>
              <a:t>Исполнение бюджета Минераловодского городского округа за 2017 год</a:t>
            </a:r>
            <a:endParaRPr lang="ru-RU" sz="2400" dirty="0">
              <a:solidFill>
                <a:srgbClr val="000066"/>
              </a:solidFill>
            </a:endParaRPr>
          </a:p>
        </p:txBody>
      </p:sp>
      <p:graphicFrame>
        <p:nvGraphicFramePr>
          <p:cNvPr id="11" name="Диаграмма 1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56475880"/>
              </p:ext>
            </p:extLst>
          </p:nvPr>
        </p:nvGraphicFramePr>
        <p:xfrm>
          <a:off x="0" y="1642300"/>
          <a:ext cx="9144000" cy="52157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499181192"/>
      </p:ext>
    </p:extLst>
  </p:cSld>
  <p:clrMapOvr>
    <a:masterClrMapping/>
  </p:clrMapOvr>
  <p:transition spd="med" advClick="0" advTm="0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4325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18114" name="Rectangle 2"/>
          <p:cNvSpPr>
            <a:spLocks noGrp="1" noRot="1" noChangeArrowheads="1"/>
          </p:cNvSpPr>
          <p:nvPr>
            <p:ph type="title" idx="4294967295"/>
          </p:nvPr>
        </p:nvSpPr>
        <p:spPr>
          <a:xfrm>
            <a:off x="301625" y="152400"/>
            <a:ext cx="8308975" cy="685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ru-RU" sz="2400" b="1" i="1" smtClean="0">
                <a:solidFill>
                  <a:srgbClr val="0000FF"/>
                </a:solidFill>
                <a:effectLst/>
              </a:rPr>
              <a:t>Перечень муниципальных программ</a:t>
            </a:r>
            <a:r>
              <a:rPr lang="ru-RU" sz="4000" smtClean="0">
                <a:effectLst/>
              </a:rPr>
              <a:t> </a:t>
            </a:r>
          </a:p>
        </p:txBody>
      </p:sp>
      <p:sp>
        <p:nvSpPr>
          <p:cNvPr id="218115" name="Rectangle 3"/>
          <p:cNvSpPr>
            <a:spLocks noGrp="1" noRot="1" noChangeArrowheads="1"/>
          </p:cNvSpPr>
          <p:nvPr>
            <p:ph type="body" idx="4294967295"/>
          </p:nvPr>
        </p:nvSpPr>
        <p:spPr>
          <a:xfrm>
            <a:off x="69850" y="838200"/>
            <a:ext cx="8540750" cy="57912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900" b="1" i="1" smtClean="0">
                <a:solidFill>
                  <a:srgbClr val="0000FF"/>
                </a:solidFill>
                <a:effectLst/>
              </a:rPr>
              <a:t>   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ru-RU" sz="900" b="1" i="1" smtClean="0">
              <a:solidFill>
                <a:srgbClr val="0000FF"/>
              </a:solidFill>
              <a:effectLst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900" b="1" i="1" smtClean="0">
                <a:solidFill>
                  <a:srgbClr val="0000FF"/>
                </a:solidFill>
                <a:effectLst/>
              </a:rPr>
              <a:t>     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ru-RU" sz="1200" b="1" i="1" smtClean="0">
              <a:effectLst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ru-RU" sz="1200" b="1" i="1" smtClean="0">
              <a:effectLst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ru-RU" sz="1200" b="1" i="1" smtClean="0">
              <a:effectLst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1200" b="1" i="1" smtClean="0">
                <a:effectLst/>
              </a:rPr>
              <a:t>     </a:t>
            </a:r>
            <a:r>
              <a:rPr lang="ru-RU" sz="1600" b="1" i="1" smtClean="0">
                <a:effectLst/>
              </a:rPr>
              <a:t>«Совершенствование организации деятельности органов местного самоуправления»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1600" b="1" i="1" smtClean="0">
                <a:effectLst/>
              </a:rPr>
              <a:t>     «Управление финансами»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1600" b="1" i="1" smtClean="0">
                <a:effectLst/>
              </a:rPr>
              <a:t>     «Обеспечение безопасности»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1600" b="1" i="1" smtClean="0">
                <a:effectLst/>
              </a:rPr>
              <a:t>     «Развитие транспортной системы и обеспечение   безопасности дорожного движения»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1600" b="1" i="1" smtClean="0">
                <a:effectLst/>
              </a:rPr>
              <a:t>     «Развитие жилищно-коммунального хозяйства»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1600" b="1" i="1" smtClean="0">
                <a:effectLst/>
              </a:rPr>
              <a:t>     «Развитие образования»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1600" b="1" i="1" smtClean="0">
                <a:effectLst/>
              </a:rPr>
              <a:t>     «Развитие культуры»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1600" b="1" i="1" smtClean="0">
                <a:effectLst/>
              </a:rPr>
              <a:t>     "Развитие экономики»</a:t>
            </a:r>
            <a:br>
              <a:rPr lang="ru-RU" sz="1600" b="1" i="1" smtClean="0">
                <a:effectLst/>
              </a:rPr>
            </a:br>
            <a:r>
              <a:rPr lang="ru-RU" sz="1600" b="1" i="1" smtClean="0">
                <a:effectLst/>
              </a:rPr>
              <a:t>«Социальная политика»</a:t>
            </a:r>
            <a:br>
              <a:rPr lang="ru-RU" sz="1600" b="1" i="1" smtClean="0">
                <a:effectLst/>
              </a:rPr>
            </a:br>
            <a:r>
              <a:rPr lang="ru-RU" sz="1600" b="1" i="1" smtClean="0">
                <a:effectLst/>
              </a:rPr>
              <a:t>«Развитие физической культуры и спорта»</a:t>
            </a:r>
            <a:br>
              <a:rPr lang="ru-RU" sz="1600" b="1" i="1" smtClean="0">
                <a:effectLst/>
              </a:rPr>
            </a:br>
            <a:r>
              <a:rPr lang="ru-RU" sz="1600" b="1" i="1" smtClean="0">
                <a:effectLst/>
              </a:rPr>
              <a:t>«Развитие молодежной политики“</a:t>
            </a:r>
            <a:r>
              <a:rPr lang="en-US" sz="1600" b="1" i="1" smtClean="0">
                <a:effectLst/>
              </a:rPr>
              <a:t/>
            </a:r>
            <a:br>
              <a:rPr lang="en-US" sz="1600" b="1" i="1" smtClean="0">
                <a:effectLst/>
              </a:rPr>
            </a:br>
            <a:r>
              <a:rPr lang="ru-RU" sz="1600" b="1" i="1" smtClean="0">
                <a:effectLst/>
              </a:rPr>
              <a:t>«Экология и охрана окружающей среды»</a:t>
            </a:r>
            <a:br>
              <a:rPr lang="ru-RU" sz="1600" b="1" i="1" smtClean="0">
                <a:effectLst/>
              </a:rPr>
            </a:br>
            <a:r>
              <a:rPr lang="ru-RU" sz="1600" b="1" i="1" smtClean="0">
                <a:effectLst/>
              </a:rPr>
              <a:t>«Энергосбережение и повышение энергетической эффективности»</a:t>
            </a:r>
            <a:br>
              <a:rPr lang="ru-RU" sz="1600" b="1" i="1" smtClean="0">
                <a:effectLst/>
              </a:rPr>
            </a:br>
            <a:r>
              <a:rPr lang="ru-RU" sz="1600" b="1" i="1" smtClean="0">
                <a:effectLst/>
              </a:rPr>
              <a:t>«Развитие градостроительства, строительства и архитектуры»</a:t>
            </a:r>
            <a:br>
              <a:rPr lang="ru-RU" sz="1600" b="1" i="1" smtClean="0">
                <a:effectLst/>
              </a:rPr>
            </a:br>
            <a:r>
              <a:rPr lang="ru-RU" sz="1600" b="1" i="1" smtClean="0">
                <a:effectLst/>
              </a:rPr>
              <a:t>«Развитие сельского хозяйства в Минераловодском городском округе»</a:t>
            </a:r>
            <a:br>
              <a:rPr lang="ru-RU" sz="1600" b="1" i="1" smtClean="0">
                <a:effectLst/>
              </a:rPr>
            </a:br>
            <a:r>
              <a:rPr lang="ru-RU" sz="1600" b="1" i="1" smtClean="0">
                <a:effectLst/>
              </a:rPr>
              <a:t>«Управление имуществом»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1600" b="1" i="1" smtClean="0">
                <a:effectLst/>
              </a:rPr>
              <a:t>      «Обеспечение жильем молодых семей»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ru-RU" sz="1600" b="1" i="1" smtClean="0">
              <a:effectLst/>
            </a:endParaRPr>
          </a:p>
        </p:txBody>
      </p:sp>
    </p:spTree>
  </p:cSld>
  <p:clrMapOvr>
    <a:masterClrMapping/>
  </p:clrMapOvr>
  <p:transition spd="med" advClick="0" advTm="0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625" y="228601"/>
            <a:ext cx="8510588" cy="762000"/>
          </a:xfrm>
        </p:spPr>
        <p:txBody>
          <a:bodyPr/>
          <a:lstStyle/>
          <a:p>
            <a:r>
              <a:rPr lang="ru-RU" sz="2600" dirty="0" smtClean="0">
                <a:solidFill>
                  <a:schemeClr val="tx2">
                    <a:lumMod val="50000"/>
                  </a:schemeClr>
                </a:solidFill>
              </a:rPr>
              <a:t>Реализация муниципальных программ</a:t>
            </a:r>
            <a:endParaRPr lang="ru-RU" sz="2600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348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965201"/>
            <a:ext cx="6172200" cy="5714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79496618"/>
      </p:ext>
    </p:extLst>
  </p:cSld>
  <p:clrMapOvr>
    <a:masterClrMapping/>
  </p:clrMapOvr>
  <p:transition spd="med" advClick="0" advTm="0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8573" name="Picture 13" descr="ekonom-stran-mira"/>
          <p:cNvPicPr>
            <a:picLocks noChangeAspect="1" noChangeArrowheads="1"/>
          </p:cNvPicPr>
          <p:nvPr/>
        </p:nvPicPr>
        <p:blipFill>
          <a:blip r:embed="rId2">
            <a:lum contrast="-6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78570" name="Rectangle 10"/>
          <p:cNvSpPr>
            <a:spLocks noGrp="1" noRot="1" noChangeArrowheads="1"/>
          </p:cNvSpPr>
          <p:nvPr>
            <p:ph type="title" idx="4294967295"/>
          </p:nvPr>
        </p:nvSpPr>
        <p:spPr>
          <a:xfrm>
            <a:off x="0" y="0"/>
            <a:ext cx="8812213" cy="9144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ru-RU" sz="2400" b="1" i="1" dirty="0" smtClean="0">
                <a:solidFill>
                  <a:schemeClr val="tx2">
                    <a:lumMod val="50000"/>
                  </a:schemeClr>
                </a:solidFill>
                <a:effectLst/>
              </a:rPr>
              <a:t>Реализация программных мероприятий</a:t>
            </a:r>
          </a:p>
        </p:txBody>
      </p:sp>
      <p:sp>
        <p:nvSpPr>
          <p:cNvPr id="578569" name="Rectangle 9"/>
          <p:cNvSpPr>
            <a:spLocks noGrp="1" noRot="1" noChangeArrowheads="1"/>
          </p:cNvSpPr>
          <p:nvPr>
            <p:ph type="body" idx="429496729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indent="12700">
              <a:buFont typeface="Wingdings" pitchFamily="2" charset="2"/>
              <a:buNone/>
            </a:pPr>
            <a:endParaRPr lang="ru-RU" sz="2000" dirty="0" smtClean="0">
              <a:effectLst/>
            </a:endParaRPr>
          </a:p>
          <a:p>
            <a:pPr marL="0" indent="12700">
              <a:buFont typeface="Wingdings" pitchFamily="2" charset="2"/>
              <a:buNone/>
            </a:pPr>
            <a:endParaRPr lang="ru-RU" sz="2000" dirty="0" smtClean="0">
              <a:effectLst/>
            </a:endParaRPr>
          </a:p>
          <a:p>
            <a:pPr marL="0" indent="12700">
              <a:buFont typeface="Wingdings" pitchFamily="2" charset="2"/>
              <a:buNone/>
            </a:pPr>
            <a:endParaRPr lang="ru-RU" sz="2000" dirty="0" smtClean="0">
              <a:effectLst/>
            </a:endParaRPr>
          </a:p>
          <a:p>
            <a:pPr marL="0" indent="12700">
              <a:buFont typeface="Wingdings" pitchFamily="2" charset="2"/>
              <a:buNone/>
            </a:pPr>
            <a:endParaRPr lang="ru-RU" sz="2000" dirty="0" smtClean="0">
              <a:effectLst/>
            </a:endParaRPr>
          </a:p>
          <a:p>
            <a:pPr marL="0" indent="12700">
              <a:buFont typeface="Wingdings" pitchFamily="2" charset="2"/>
              <a:buNone/>
            </a:pPr>
            <a:endParaRPr lang="ru-RU" sz="2000" dirty="0" smtClean="0">
              <a:effectLst/>
            </a:endParaRPr>
          </a:p>
          <a:p>
            <a:pPr marL="0" indent="12700">
              <a:buFont typeface="Wingdings" pitchFamily="2" charset="2"/>
              <a:buNone/>
            </a:pPr>
            <a:endParaRPr lang="ru-RU" sz="2000" dirty="0" smtClean="0">
              <a:effectLst/>
            </a:endParaRPr>
          </a:p>
          <a:p>
            <a:pPr marL="0" indent="12700">
              <a:buFont typeface="Wingdings" pitchFamily="2" charset="2"/>
              <a:buNone/>
            </a:pPr>
            <a:endParaRPr lang="ru-RU" sz="2000" dirty="0" smtClean="0">
              <a:effectLst/>
            </a:endParaRPr>
          </a:p>
          <a:p>
            <a:pPr marL="0" indent="12700">
              <a:buFont typeface="Wingdings" pitchFamily="2" charset="2"/>
              <a:buNone/>
            </a:pPr>
            <a:endParaRPr lang="ru-RU" sz="2000" dirty="0" smtClean="0">
              <a:effectLst/>
            </a:endParaRPr>
          </a:p>
        </p:txBody>
      </p:sp>
      <p:sp>
        <p:nvSpPr>
          <p:cNvPr id="578571" name="Rectangle 11"/>
          <p:cNvSpPr>
            <a:spLocks noChangeArrowheads="1"/>
          </p:cNvSpPr>
          <p:nvPr/>
        </p:nvSpPr>
        <p:spPr bwMode="auto">
          <a:xfrm>
            <a:off x="0" y="3632200"/>
            <a:ext cx="13468350" cy="384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89999"/>
                  </a:scheme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eaLnBrk="0" hangingPunct="0"/>
            <a:endParaRPr lang="ru-RU"/>
          </a:p>
        </p:txBody>
      </p:sp>
      <p:graphicFrame>
        <p:nvGraphicFramePr>
          <p:cNvPr id="7" name="Диаграмма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24474938"/>
              </p:ext>
            </p:extLst>
          </p:nvPr>
        </p:nvGraphicFramePr>
        <p:xfrm>
          <a:off x="0" y="1771650"/>
          <a:ext cx="9144000" cy="50863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 spd="med" advClick="0" advTm="0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5474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01625" y="228600"/>
            <a:ext cx="11661775" cy="1325563"/>
          </a:xfrm>
        </p:spPr>
        <p:txBody>
          <a:bodyPr/>
          <a:lstStyle/>
          <a:p>
            <a:pPr eaLnBrk="1" hangingPunct="1"/>
            <a:r>
              <a:rPr lang="ru-RU" sz="2800" b="1" i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</a:rPr>
              <a:t>ДОРОЖНЫЙ ФОНД МИНЕРАЛОВОДСКОГО ГОРОДСКОГО ОКРУГА</a:t>
            </a:r>
            <a:br>
              <a:rPr lang="ru-RU" sz="2800" b="1" i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</a:rPr>
            </a:br>
            <a:r>
              <a:rPr lang="ru-RU" sz="2800" b="1" i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</a:rPr>
              <a:t>исполнение за 2017 год</a:t>
            </a:r>
          </a:p>
        </p:txBody>
      </p:sp>
      <p:sp>
        <p:nvSpPr>
          <p:cNvPr id="262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2057400"/>
            <a:ext cx="12191999" cy="4041775"/>
          </a:xfrm>
        </p:spPr>
        <p:txBody>
          <a:bodyPr/>
          <a:lstStyle/>
          <a:p>
            <a:pPr marL="381000" indent="-381000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2400" b="1" i="1" dirty="0" smtClean="0">
                <a:solidFill>
                  <a:srgbClr val="0000FF"/>
                </a:solidFill>
                <a:latin typeface="Times New Roman" pitchFamily="18" charset="0"/>
              </a:rPr>
              <a:t>          </a:t>
            </a:r>
            <a:r>
              <a:rPr lang="ru-RU" sz="2400" b="1" i="1" dirty="0" smtClean="0">
                <a:solidFill>
                  <a:schemeClr val="bg1">
                    <a:lumMod val="20000"/>
                    <a:lumOff val="80000"/>
                  </a:schemeClr>
                </a:solidFill>
                <a:latin typeface="Times New Roman" pitchFamily="18" charset="0"/>
              </a:rPr>
              <a:t>                         </a:t>
            </a:r>
            <a:r>
              <a:rPr lang="ru-RU" sz="2800" b="1" i="1" dirty="0" smtClean="0">
                <a:solidFill>
                  <a:srgbClr val="FFFF00"/>
                </a:solidFill>
                <a:latin typeface="Times New Roman" pitchFamily="18" charset="0"/>
              </a:rPr>
              <a:t>план,                      факт,                    %</a:t>
            </a:r>
          </a:p>
          <a:p>
            <a:pPr marL="381000" indent="-381000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2800" b="1" i="1" dirty="0" smtClean="0">
                <a:solidFill>
                  <a:srgbClr val="FFFF00"/>
                </a:solidFill>
                <a:latin typeface="Times New Roman" pitchFamily="18" charset="0"/>
              </a:rPr>
              <a:t>                           тыс. </a:t>
            </a:r>
            <a:r>
              <a:rPr lang="ru-RU" sz="2800" b="1" i="1" dirty="0" err="1" smtClean="0">
                <a:solidFill>
                  <a:srgbClr val="FFFF00"/>
                </a:solidFill>
                <a:latin typeface="Times New Roman" pitchFamily="18" charset="0"/>
              </a:rPr>
              <a:t>руб</a:t>
            </a:r>
            <a:r>
              <a:rPr lang="ru-RU" sz="2800" b="1" i="1" dirty="0" smtClean="0">
                <a:solidFill>
                  <a:srgbClr val="FFFF00"/>
                </a:solidFill>
                <a:latin typeface="Times New Roman" pitchFamily="18" charset="0"/>
              </a:rPr>
              <a:t>                 тыс. </a:t>
            </a:r>
            <a:r>
              <a:rPr lang="ru-RU" sz="2800" b="1" i="1" dirty="0" err="1" smtClean="0">
                <a:solidFill>
                  <a:srgbClr val="FFFF00"/>
                </a:solidFill>
                <a:latin typeface="Times New Roman" pitchFamily="18" charset="0"/>
              </a:rPr>
              <a:t>руб</a:t>
            </a:r>
            <a:r>
              <a:rPr lang="ru-RU" sz="2800" b="1" i="1" dirty="0" smtClean="0">
                <a:solidFill>
                  <a:srgbClr val="FFFF00"/>
                </a:solidFill>
                <a:latin typeface="Times New Roman" pitchFamily="18" charset="0"/>
              </a:rPr>
              <a:t>        исполнения</a:t>
            </a:r>
          </a:p>
          <a:p>
            <a:pPr marL="381000" indent="-381000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2400" b="1" i="1" dirty="0">
                <a:solidFill>
                  <a:schemeClr val="bg1">
                    <a:lumMod val="20000"/>
                    <a:lumOff val="80000"/>
                  </a:schemeClr>
                </a:solidFill>
                <a:latin typeface="Times New Roman" pitchFamily="18" charset="0"/>
              </a:rPr>
              <a:t> </a:t>
            </a:r>
            <a:r>
              <a:rPr lang="ru-RU" sz="2400" b="1" i="1" dirty="0" smtClean="0">
                <a:solidFill>
                  <a:schemeClr val="bg1">
                    <a:lumMod val="20000"/>
                    <a:lumOff val="80000"/>
                  </a:schemeClr>
                </a:solidFill>
                <a:latin typeface="Times New Roman" pitchFamily="18" charset="0"/>
              </a:rPr>
              <a:t>                                       </a:t>
            </a:r>
          </a:p>
          <a:p>
            <a:pPr marL="381000" indent="-381000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2400" b="1" i="1" dirty="0" smtClean="0">
                <a:solidFill>
                  <a:schemeClr val="bg1">
                    <a:lumMod val="20000"/>
                    <a:lumOff val="80000"/>
                  </a:schemeClr>
                </a:solidFill>
                <a:latin typeface="Times New Roman" pitchFamily="18" charset="0"/>
              </a:rPr>
              <a:t>                                            </a:t>
            </a:r>
          </a:p>
          <a:p>
            <a:pPr marL="381000" indent="-381000" eaLnBrk="1" hangingPunct="1">
              <a:lnSpc>
                <a:spcPct val="80000"/>
              </a:lnSpc>
              <a:buFont typeface="Wingdings" pitchFamily="2" charset="2"/>
              <a:buNone/>
            </a:pPr>
            <a:endParaRPr lang="ru-RU" sz="2400" b="1" i="1" dirty="0">
              <a:solidFill>
                <a:schemeClr val="bg1">
                  <a:lumMod val="20000"/>
                  <a:lumOff val="80000"/>
                </a:schemeClr>
              </a:solidFill>
              <a:latin typeface="Times New Roman" pitchFamily="18" charset="0"/>
            </a:endParaRPr>
          </a:p>
          <a:p>
            <a:pPr marL="381000" indent="-381000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2400" b="1" i="1" dirty="0" smtClean="0">
                <a:solidFill>
                  <a:schemeClr val="bg1">
                    <a:lumMod val="20000"/>
                    <a:lumOff val="80000"/>
                  </a:schemeClr>
                </a:solidFill>
                <a:latin typeface="Times New Roman" pitchFamily="18" charset="0"/>
              </a:rPr>
              <a:t>                                </a:t>
            </a:r>
            <a:r>
              <a:rPr lang="ru-RU" sz="3600" b="1" i="1" dirty="0" smtClean="0">
                <a:solidFill>
                  <a:srgbClr val="00FF00"/>
                </a:solidFill>
                <a:latin typeface="Times New Roman" pitchFamily="18" charset="0"/>
              </a:rPr>
              <a:t>220 004,7          136 760,8        62,2              </a:t>
            </a:r>
          </a:p>
        </p:txBody>
      </p:sp>
    </p:spTree>
  </p:cSld>
  <p:clrMapOvr>
    <a:masterClrMapping/>
  </p:clrMapOvr>
  <p:transition spd="med" advClick="0" advTm="0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6" name="Picture 8" descr="SDC12093"/>
          <p:cNvPicPr>
            <a:picLocks noChangeAspect="1" noChangeArrowheads="1"/>
          </p:cNvPicPr>
          <p:nvPr/>
        </p:nvPicPr>
        <p:blipFill>
          <a:blip r:embed="rId2">
            <a:lum bright="10000" contras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400" y="76200"/>
            <a:ext cx="9144000" cy="6992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0" y="1757774"/>
            <a:ext cx="9296400" cy="43150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eaLnBrk="0" hangingPunct="0">
              <a:buClr>
                <a:srgbClr val="CCECFF"/>
              </a:buClr>
            </a:pPr>
            <a:r>
              <a:rPr lang="ru-RU" sz="2800" kern="0" dirty="0" smtClean="0">
                <a:solidFill>
                  <a:srgbClr val="F3F3FF">
                    <a:lumMod val="50000"/>
                  </a:srgb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  <a:cs typeface="Arial"/>
              </a:rPr>
              <a:t>Финансовое управление администрации</a:t>
            </a:r>
          </a:p>
          <a:p>
            <a:pPr marL="342900" lvl="0" indent="-342900" eaLnBrk="0" hangingPunct="0">
              <a:buClr>
                <a:srgbClr val="CCECFF"/>
              </a:buClr>
            </a:pPr>
            <a:r>
              <a:rPr lang="ru-RU" sz="2800" kern="0" dirty="0" smtClean="0">
                <a:solidFill>
                  <a:srgbClr val="F3F3FF">
                    <a:lumMod val="50000"/>
                  </a:srgb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  <a:cs typeface="Arial"/>
              </a:rPr>
              <a:t>Минераловодского городского округа</a:t>
            </a:r>
          </a:p>
          <a:p>
            <a:pPr marL="342900" lvl="0" indent="-342900" eaLnBrk="0" hangingPunct="0">
              <a:buClr>
                <a:srgbClr val="CCECFF"/>
              </a:buClr>
            </a:pPr>
            <a:endParaRPr lang="ru-RU" kern="0" dirty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/>
              <a:cs typeface="Arial"/>
            </a:endParaRPr>
          </a:p>
          <a:p>
            <a:pPr marL="342900" lvl="0" indent="-342900" eaLnBrk="0" hangingPunct="0">
              <a:buClr>
                <a:srgbClr val="CCECFF"/>
              </a:buClr>
            </a:pPr>
            <a:endParaRPr lang="ru-RU" sz="2000" kern="0" dirty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/>
              <a:cs typeface="Arial"/>
            </a:endParaRPr>
          </a:p>
          <a:p>
            <a:pPr marL="342900" lvl="0" indent="-342900" eaLnBrk="0" hangingPunct="0">
              <a:buClr>
                <a:srgbClr val="CCECFF"/>
              </a:buClr>
            </a:pPr>
            <a:r>
              <a:rPr lang="ru-RU" sz="2000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  <a:cs typeface="Arial"/>
              </a:rPr>
              <a:t> </a:t>
            </a:r>
            <a:endParaRPr lang="ru-RU" sz="2000" kern="0" dirty="0" smtClea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/>
              <a:cs typeface="Arial"/>
            </a:endParaRPr>
          </a:p>
          <a:p>
            <a:pPr marL="342900" lvl="0" indent="-342900" eaLnBrk="0" hangingPunct="0">
              <a:buClr>
                <a:srgbClr val="CCECFF"/>
              </a:buClr>
            </a:pPr>
            <a:endParaRPr lang="ru-RU" sz="2000" kern="0" dirty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/>
              <a:cs typeface="Arial"/>
            </a:endParaRPr>
          </a:p>
          <a:p>
            <a:pPr marL="342900" lvl="0" indent="-342900" eaLnBrk="0" hangingPunct="0">
              <a:buClr>
                <a:srgbClr val="CCECFF"/>
              </a:buClr>
            </a:pPr>
            <a:endParaRPr lang="ru-RU" sz="2000" kern="0" dirty="0" smtClea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/>
              <a:cs typeface="Arial"/>
            </a:endParaRPr>
          </a:p>
          <a:p>
            <a:pPr marL="342900" lvl="0" indent="-342900" eaLnBrk="0" hangingPunct="0">
              <a:buClr>
                <a:srgbClr val="CCECFF"/>
              </a:buClr>
            </a:pPr>
            <a:endParaRPr lang="ru-RU" sz="2000" kern="0" dirty="0" smtClea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/>
              <a:cs typeface="Arial"/>
            </a:endParaRPr>
          </a:p>
          <a:p>
            <a:pPr marL="342900" lvl="0" indent="-342900" eaLnBrk="0" hangingPunct="0">
              <a:buClr>
                <a:srgbClr val="CCECFF"/>
              </a:buClr>
            </a:pPr>
            <a:endParaRPr lang="ru-RU" sz="2000" kern="0" dirty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/>
              <a:cs typeface="Arial"/>
            </a:endParaRPr>
          </a:p>
          <a:p>
            <a:pPr marL="342900" lvl="0" indent="-342900" eaLnBrk="0" hangingPunct="0">
              <a:buClr>
                <a:srgbClr val="CCECFF"/>
              </a:buClr>
            </a:pPr>
            <a:endParaRPr lang="ru-RU" sz="2000" kern="0" dirty="0" smtClea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/>
              <a:cs typeface="Arial"/>
            </a:endParaRPr>
          </a:p>
          <a:p>
            <a:pPr marL="342900" lvl="0" indent="-342900" eaLnBrk="0" hangingPunct="0">
              <a:buClr>
                <a:srgbClr val="CCECFF"/>
              </a:buClr>
            </a:pPr>
            <a:endParaRPr lang="ru-RU" sz="2000" kern="0" dirty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/>
              <a:cs typeface="Arial"/>
            </a:endParaRPr>
          </a:p>
          <a:p>
            <a:pPr marL="342900" lvl="0" indent="-342900" eaLnBrk="0" hangingPunct="0">
              <a:buClr>
                <a:srgbClr val="CCECFF"/>
              </a:buClr>
            </a:pPr>
            <a:endParaRPr lang="ru-RU" sz="2000" kern="0" dirty="0" smtClea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/>
              <a:cs typeface="Arial"/>
            </a:endParaRPr>
          </a:p>
          <a:p>
            <a:pPr marL="342900" lvl="0" indent="-342900" eaLnBrk="0" hangingPunct="0">
              <a:buClr>
                <a:srgbClr val="CCECFF"/>
              </a:buClr>
            </a:pPr>
            <a:endParaRPr lang="ru-RU" sz="2000" kern="0" dirty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/>
              <a:cs typeface="Arial"/>
            </a:endParaRPr>
          </a:p>
        </p:txBody>
      </p:sp>
    </p:spTree>
  </p:cSld>
  <p:clrMapOvr>
    <a:masterClrMapping/>
  </p:clrMapOvr>
  <p:transition spd="med" advClick="0" advTm="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83" name="Rectangle 3"/>
          <p:cNvSpPr>
            <a:spLocks noGrp="1" noRot="1" noChangeArrowheads="1"/>
          </p:cNvSpPr>
          <p:nvPr>
            <p:ph type="body" idx="4294967295"/>
          </p:nvPr>
        </p:nvSpPr>
        <p:spPr>
          <a:xfrm>
            <a:off x="4284617" y="171450"/>
            <a:ext cx="4859383" cy="66865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>
              <a:lnSpc>
                <a:spcPct val="80000"/>
              </a:lnSpc>
              <a:buNone/>
            </a:pPr>
            <a:endParaRPr lang="ru-RU" sz="1800" b="1" dirty="0" smtClean="0"/>
          </a:p>
          <a:p>
            <a:pPr algn="ctr">
              <a:lnSpc>
                <a:spcPct val="80000"/>
              </a:lnSpc>
              <a:buNone/>
            </a:pPr>
            <a:r>
              <a:rPr lang="ru-RU" sz="2500" b="1" i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Статья </a:t>
            </a:r>
            <a:r>
              <a:rPr lang="ru-RU" sz="2500" b="1" i="1" dirty="0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264.4. </a:t>
            </a:r>
            <a:endParaRPr lang="ru-RU" sz="2500" b="1" i="1" dirty="0" smtClean="0">
              <a:solidFill>
                <a:srgbClr val="FF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lnSpc>
                <a:spcPct val="80000"/>
              </a:lnSpc>
              <a:buNone/>
            </a:pPr>
            <a:r>
              <a:rPr lang="ru-RU" sz="2500" b="1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Внешняя </a:t>
            </a:r>
            <a:r>
              <a:rPr lang="ru-RU" sz="2500" b="1" i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проверка годового отчета об исполнении </a:t>
            </a:r>
            <a:r>
              <a:rPr lang="ru-RU" sz="2500" b="1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бюджета</a:t>
            </a:r>
          </a:p>
          <a:p>
            <a:pPr>
              <a:lnSpc>
                <a:spcPct val="80000"/>
              </a:lnSpc>
              <a:buNone/>
            </a:pPr>
            <a:endParaRPr lang="ru-RU" sz="1800" b="1" dirty="0"/>
          </a:p>
          <a:p>
            <a:pPr algn="ctr">
              <a:lnSpc>
                <a:spcPct val="80000"/>
              </a:lnSpc>
              <a:buNone/>
            </a:pP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ru-RU" sz="2600" b="1" i="1" dirty="0" smtClean="0">
                <a:latin typeface="Times New Roman" pitchFamily="18" charset="0"/>
                <a:cs typeface="Times New Roman" pitchFamily="18" charset="0"/>
              </a:rPr>
              <a:t>Местная </a:t>
            </a:r>
            <a:r>
              <a:rPr lang="ru-RU" sz="2600" b="1" i="1" dirty="0">
                <a:latin typeface="Times New Roman" pitchFamily="18" charset="0"/>
                <a:cs typeface="Times New Roman" pitchFamily="18" charset="0"/>
              </a:rPr>
              <a:t>администрация представляет отчет об исполнении местного бюджета для подготовки заключения на него </a:t>
            </a:r>
            <a:r>
              <a:rPr lang="ru-RU" sz="2600" b="1" i="1" dirty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не позднее 1 апреля текущего года</a:t>
            </a:r>
            <a:r>
              <a:rPr lang="ru-RU" sz="2600" b="1" i="1" dirty="0">
                <a:latin typeface="Times New Roman" pitchFamily="18" charset="0"/>
                <a:cs typeface="Times New Roman" pitchFamily="18" charset="0"/>
              </a:rPr>
              <a:t>. Подготовка заключения на годовой отчет об исполнении местного бюджета проводится в срок, не превышающий один месяц.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ru-RU" sz="1800" b="1" i="1" dirty="0" smtClean="0">
              <a:effectLst/>
            </a:endParaRPr>
          </a:p>
        </p:txBody>
      </p:sp>
      <p:pic>
        <p:nvPicPr>
          <p:cNvPr id="276485" name="Picture 5" descr="C:\Users\Dohod1\Desktop\102184085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28461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 advClick="0" advTm="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b="1" i="1" u="sng" dirty="0" smtClean="0">
                <a:solidFill>
                  <a:srgbClr val="0000FF"/>
                </a:solidFill>
                <a:effectLst/>
              </a:rPr>
              <a:t>Основные направления бюджетной политики</a:t>
            </a:r>
            <a:r>
              <a:rPr lang="ru-RU" sz="2400" b="1" i="1" dirty="0" smtClean="0">
                <a:solidFill>
                  <a:srgbClr val="0000FF"/>
                </a:solidFill>
                <a:effectLst/>
              </a:rPr>
              <a:t> Минераловодского городского округа на 2017 год</a:t>
            </a:r>
          </a:p>
        </p:txBody>
      </p:sp>
      <p:sp>
        <p:nvSpPr>
          <p:cNvPr id="100355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152400" y="1484313"/>
            <a:ext cx="8720138" cy="4727575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609600" indent="-609600">
              <a:buClr>
                <a:srgbClr val="FF3300"/>
              </a:buClr>
              <a:buFont typeface="Wingdings" pitchFamily="2" charset="2"/>
              <a:buChar char="Ø"/>
            </a:pPr>
            <a:r>
              <a:rPr lang="ru-RU" sz="1600" b="1" i="1" dirty="0" smtClean="0">
                <a:solidFill>
                  <a:srgbClr val="00FF00"/>
                </a:solidFill>
                <a:effectLst/>
                <a:latin typeface="Bookman Old Style" pitchFamily="18" charset="0"/>
              </a:rPr>
              <a:t> Обеспечение долгосрочной сбалансированности и финансовой устойчивости местного бюджета.</a:t>
            </a:r>
          </a:p>
          <a:p>
            <a:pPr marL="609600" indent="-609600">
              <a:buClr>
                <a:srgbClr val="FF3300"/>
              </a:buClr>
              <a:buFont typeface="Wingdings" pitchFamily="2" charset="2"/>
              <a:buChar char="Ø"/>
            </a:pPr>
            <a:r>
              <a:rPr lang="ru-RU" sz="1600" b="1" i="1" dirty="0" smtClean="0">
                <a:solidFill>
                  <a:srgbClr val="0000FF"/>
                </a:solidFill>
                <a:effectLst/>
                <a:latin typeface="Bookman Old Style" pitchFamily="18" charset="0"/>
              </a:rPr>
              <a:t>Оптимизация бюджетных расходов с одновременным определением  их приоритетности и повышения эффективности финансовых ресурсов.</a:t>
            </a:r>
          </a:p>
          <a:p>
            <a:pPr marL="609600" indent="-609600">
              <a:buClr>
                <a:srgbClr val="FF3300"/>
              </a:buClr>
              <a:buFont typeface="Wingdings" pitchFamily="2" charset="2"/>
              <a:buChar char="Ø"/>
            </a:pPr>
            <a:r>
              <a:rPr lang="ru-RU" sz="1600" b="1" i="1" dirty="0" smtClean="0">
                <a:solidFill>
                  <a:srgbClr val="FFFF00"/>
                </a:solidFill>
                <a:effectLst/>
                <a:latin typeface="Bookman Old Style" pitchFamily="18" charset="0"/>
              </a:rPr>
              <a:t>Обеспечение прозрачности и открытости муниципальных             финансов.</a:t>
            </a:r>
          </a:p>
        </p:txBody>
      </p:sp>
      <p:sp>
        <p:nvSpPr>
          <p:cNvPr id="100356" name="Rectangle 4"/>
          <p:cNvSpPr>
            <a:spLocks noChangeArrowheads="1"/>
          </p:cNvSpPr>
          <p:nvPr/>
        </p:nvSpPr>
        <p:spPr bwMode="auto">
          <a:xfrm>
            <a:off x="0" y="4033820"/>
            <a:ext cx="9144000" cy="220983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indent="342900"/>
            <a:r>
              <a:rPr lang="ru-RU" sz="2000" b="0" u="sng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Основными задачами бюджетной политики</a:t>
            </a:r>
            <a:r>
              <a:rPr lang="ru-RU" sz="2000" b="0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  являются:</a:t>
            </a:r>
          </a:p>
          <a:p>
            <a:pPr indent="342900" algn="l"/>
            <a:endParaRPr lang="ru-RU" sz="1600" b="0" dirty="0"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indent="342900" algn="l">
              <a:buClr>
                <a:srgbClr val="FF3300"/>
              </a:buClr>
              <a:buFont typeface="Wingdings" pitchFamily="2" charset="2"/>
              <a:buChar char="Ø"/>
            </a:pPr>
            <a:r>
              <a:rPr lang="ru-RU" sz="1600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применение программно-целевых методов бюджетного планирования;    </a:t>
            </a:r>
          </a:p>
          <a:p>
            <a:pPr indent="342900" algn="l">
              <a:buClr>
                <a:srgbClr val="FF3300"/>
              </a:buClr>
              <a:buFont typeface="Wingdings" pitchFamily="2" charset="2"/>
              <a:buChar char="Ø"/>
            </a:pPr>
            <a:r>
              <a:rPr lang="ru-RU" sz="16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повышение эффективности и результативности использования     имеющихся инструментов программно-целевого управления;   </a:t>
            </a:r>
          </a:p>
          <a:p>
            <a:pPr indent="342900" algn="l">
              <a:buClr>
                <a:srgbClr val="FF3300"/>
              </a:buClr>
              <a:buFont typeface="Wingdings" pitchFamily="2" charset="2"/>
              <a:buChar char="Ø"/>
            </a:pPr>
            <a:r>
              <a:rPr lang="ru-RU" sz="16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создание условий для повышения качества оказания муниципальных услуг (работ);</a:t>
            </a:r>
          </a:p>
          <a:p>
            <a:pPr indent="342900" algn="l">
              <a:buClr>
                <a:srgbClr val="FF3300"/>
              </a:buClr>
              <a:buFont typeface="Wingdings" pitchFamily="2" charset="2"/>
              <a:buChar char="Ø"/>
            </a:pPr>
            <a:r>
              <a:rPr lang="ru-RU" sz="1600" dirty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повышение эффективности использования бюджетных средств;                                 </a:t>
            </a:r>
          </a:p>
          <a:p>
            <a:pPr indent="342900" algn="l">
              <a:buClr>
                <a:srgbClr val="FF3300"/>
              </a:buClr>
              <a:buFont typeface="Wingdings" pitchFamily="2" charset="2"/>
              <a:buChar char="Ø"/>
            </a:pPr>
            <a:r>
              <a:rPr lang="ru-RU" sz="1600" dirty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исполнение в полном объеме публичных обязательств переда населением</a:t>
            </a:r>
            <a:r>
              <a:rPr lang="ru-RU" sz="1600" b="0" dirty="0">
                <a:solidFill>
                  <a:srgbClr val="00FF00"/>
                </a:solidFill>
                <a:latin typeface="Bookman Old Style" pitchFamily="18" charset="0"/>
              </a:rPr>
              <a:t>.</a:t>
            </a:r>
          </a:p>
        </p:txBody>
      </p:sp>
    </p:spTree>
  </p:cSld>
  <p:clrMapOvr>
    <a:masterClrMapping/>
  </p:clrMapOvr>
  <p:transition spd="med" advClick="0" advTm="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82" name="Picture 14" descr="i?id=95115298-55-72&amp;n=21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6600" y="5203825"/>
            <a:ext cx="2057400" cy="165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4" name="Picture 6" descr="i?id=143963158-21-72&amp;n=21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181600"/>
            <a:ext cx="2438400" cy="167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9506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01625" y="0"/>
            <a:ext cx="8510588" cy="1143000"/>
          </a:xfrm>
        </p:spPr>
        <p:txBody>
          <a:bodyPr/>
          <a:lstStyle/>
          <a:p>
            <a:pPr eaLnBrk="1" hangingPunct="1"/>
            <a:r>
              <a:rPr lang="ru-RU" sz="2500" b="1" i="1" dirty="0" smtClean="0">
                <a:solidFill>
                  <a:srgbClr val="0000FF"/>
                </a:solidFill>
              </a:rPr>
              <a:t>Приоритетными расходами местного бюджета являются :</a:t>
            </a:r>
          </a:p>
        </p:txBody>
      </p:sp>
      <p:sp>
        <p:nvSpPr>
          <p:cNvPr id="149507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301625" y="990600"/>
            <a:ext cx="8540750" cy="4343400"/>
          </a:xfrm>
        </p:spPr>
        <p:txBody>
          <a:bodyPr/>
          <a:lstStyle/>
          <a:p>
            <a:pPr marL="457200" indent="-457200">
              <a:buClr>
                <a:srgbClr val="FF3300"/>
              </a:buClr>
              <a:buFont typeface="Wingdings" pitchFamily="2" charset="2"/>
              <a:buChar char="Ø"/>
            </a:pPr>
            <a:r>
              <a:rPr lang="ru-RU" sz="25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оплата труда и начисления на выплаты по оплате труда;</a:t>
            </a:r>
          </a:p>
          <a:p>
            <a:pPr marL="457200" indent="-457200">
              <a:buClr>
                <a:srgbClr val="FF3300"/>
              </a:buClr>
              <a:buFont typeface="Wingdings" pitchFamily="2" charset="2"/>
              <a:buChar char="Ø"/>
            </a:pPr>
            <a:r>
              <a:rPr lang="ru-RU" sz="2500" b="1" i="1" dirty="0" smtClean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коммунальные услуги;</a:t>
            </a:r>
          </a:p>
          <a:p>
            <a:pPr marL="457200" indent="-457200">
              <a:buClr>
                <a:srgbClr val="FF3300"/>
              </a:buClr>
              <a:buFont typeface="Wingdings" pitchFamily="2" charset="2"/>
              <a:buChar char="Ø"/>
            </a:pPr>
            <a:r>
              <a:rPr lang="ru-RU" sz="25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услуги связи;</a:t>
            </a:r>
          </a:p>
          <a:p>
            <a:pPr marL="457200" indent="-457200">
              <a:buClr>
                <a:srgbClr val="FF3300"/>
              </a:buClr>
              <a:buFont typeface="Wingdings" pitchFamily="2" charset="2"/>
              <a:buChar char="Ø"/>
            </a:pPr>
            <a:r>
              <a:rPr lang="ru-RU" sz="2500" b="1" i="1" dirty="0" smtClean="0">
                <a:solidFill>
                  <a:schemeClr val="tx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уплата налогов, сборов и других обязательных платежей;</a:t>
            </a:r>
          </a:p>
          <a:p>
            <a:pPr marL="457200" indent="-457200">
              <a:buClr>
                <a:srgbClr val="FF3300"/>
              </a:buClr>
              <a:buFont typeface="Wingdings" pitchFamily="2" charset="2"/>
              <a:buChar char="Ø"/>
            </a:pPr>
            <a:r>
              <a:rPr lang="ru-RU" sz="25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обслуживание и погашение муниципального долга;</a:t>
            </a:r>
          </a:p>
          <a:p>
            <a:pPr marL="457200" indent="-457200">
              <a:buClr>
                <a:srgbClr val="FF3300"/>
              </a:buClr>
              <a:buFont typeface="Wingdings" pitchFamily="2" charset="2"/>
              <a:buChar char="Ø"/>
            </a:pPr>
            <a:r>
              <a:rPr lang="ru-RU" sz="2500" b="1" i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продукты питания;</a:t>
            </a:r>
          </a:p>
          <a:p>
            <a:pPr marL="457200" indent="-457200">
              <a:buClr>
                <a:srgbClr val="FF3300"/>
              </a:buClr>
              <a:buFont typeface="Wingdings" pitchFamily="2" charset="2"/>
              <a:buChar char="Ø"/>
            </a:pPr>
            <a:r>
              <a:rPr lang="ru-RU" sz="2500" b="1" i="1" dirty="0" smtClean="0">
                <a:solidFill>
                  <a:schemeClr val="accent4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т.д.</a:t>
            </a:r>
          </a:p>
          <a:p>
            <a:pPr marL="0" indent="0">
              <a:buClr>
                <a:srgbClr val="FF3300"/>
              </a:buClr>
              <a:buNone/>
            </a:pPr>
            <a:endParaRPr lang="ru-RU" sz="2800" b="1" i="1" dirty="0" smtClean="0">
              <a:solidFill>
                <a:srgbClr val="66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2776" name="Picture 8" descr="i?id=592552895-50-72&amp;n=21">
            <a:hlinkClick r:id="rId6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8400" y="5181600"/>
            <a:ext cx="2514600" cy="167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8" name="Picture 10" descr="i?id=185560087-21-72&amp;n=21">
            <a:hlinkClick r:id="rId8"/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5203825"/>
            <a:ext cx="2362200" cy="165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 advClick="0" advTm="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8801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89999"/>
                  </a:schemeClr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05253244"/>
      </p:ext>
    </p:extLst>
  </p:cSld>
  <p:clrMapOvr>
    <a:masterClrMapping/>
  </p:clrMapOvr>
  <p:transition spd="med" advClick="0" advTm="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360222490"/>
              </p:ext>
            </p:extLst>
          </p:nvPr>
        </p:nvGraphicFramePr>
        <p:xfrm>
          <a:off x="0" y="180975"/>
          <a:ext cx="9144000" cy="64960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880420995"/>
      </p:ext>
    </p:extLst>
  </p:cSld>
  <p:clrMapOvr>
    <a:masterClrMapping/>
  </p:clrMapOvr>
  <p:transition spd="med" advClick="0" advTm="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2331084420"/>
              </p:ext>
            </p:extLst>
          </p:nvPr>
        </p:nvGraphicFramePr>
        <p:xfrm>
          <a:off x="-238125" y="-4762"/>
          <a:ext cx="9620250" cy="68675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823762778"/>
      </p:ext>
    </p:extLst>
  </p:cSld>
  <p:clrMapOvr>
    <a:masterClrMapping/>
  </p:clrMapOvr>
  <p:transition spd="med" advClick="0" advTm="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3820840192"/>
              </p:ext>
            </p:extLst>
          </p:nvPr>
        </p:nvGraphicFramePr>
        <p:xfrm>
          <a:off x="-71437" y="76200"/>
          <a:ext cx="9286875" cy="6781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042043243"/>
      </p:ext>
    </p:extLst>
  </p:cSld>
  <p:clrMapOvr>
    <a:masterClrMapping/>
  </p:clrMapOvr>
  <p:transition spd="med" advClick="0" advTm="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224621064"/>
              </p:ext>
            </p:extLst>
          </p:nvPr>
        </p:nvGraphicFramePr>
        <p:xfrm>
          <a:off x="-71437" y="23812"/>
          <a:ext cx="9286875" cy="68103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103798924"/>
      </p:ext>
    </p:extLst>
  </p:cSld>
  <p:clrMapOvr>
    <a:masterClrMapping/>
  </p:clrMapOvr>
  <p:transition spd="med" advClick="0" advTm="0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блака">
  <a:themeElements>
    <a:clrScheme name="Облака 7">
      <a:dk1>
        <a:srgbClr val="4F4F77"/>
      </a:dk1>
      <a:lt1>
        <a:srgbClr val="FFFFFF"/>
      </a:lt1>
      <a:dk2>
        <a:srgbClr val="7979A5"/>
      </a:dk2>
      <a:lt2>
        <a:srgbClr val="F3F3FF"/>
      </a:lt2>
      <a:accent1>
        <a:srgbClr val="5D5D8B"/>
      </a:accent1>
      <a:accent2>
        <a:srgbClr val="66CCFF"/>
      </a:accent2>
      <a:accent3>
        <a:srgbClr val="BEBECF"/>
      </a:accent3>
      <a:accent4>
        <a:srgbClr val="DADADA"/>
      </a:accent4>
      <a:accent5>
        <a:srgbClr val="B6B6C4"/>
      </a:accent5>
      <a:accent6>
        <a:srgbClr val="5CB9E7"/>
      </a:accent6>
      <a:hlink>
        <a:srgbClr val="CCECFF"/>
      </a:hlink>
      <a:folHlink>
        <a:srgbClr val="FFFFCC"/>
      </a:folHlink>
    </a:clrScheme>
    <a:fontScheme name="Облака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1">
          <a:gsLst>
            <a:gs pos="0">
              <a:srgbClr val="99FFCC"/>
            </a:gs>
            <a:gs pos="100000">
              <a:schemeClr val="accent1"/>
            </a:gs>
          </a:gsLst>
          <a:lin ang="5400000" scaled="1"/>
        </a:gradFill>
        <a:ln w="9525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ctr" defTabSz="914400" rtl="0" eaLnBrk="1" fontAlgn="base" latinLnBrk="0" hangingPunct="1">
          <a:lnSpc>
            <a:spcPct val="80000"/>
          </a:lnSpc>
          <a:spcBef>
            <a:spcPct val="20000"/>
          </a:spcBef>
          <a:spcAft>
            <a:spcPct val="0"/>
          </a:spcAft>
          <a:buClr>
            <a:schemeClr val="hlink"/>
          </a:buClr>
          <a:buSzTx/>
          <a:buFont typeface="Wingdings" pitchFamily="2" charset="2"/>
          <a:buNone/>
          <a:tabLst/>
          <a:defRPr kumimoji="0" lang="ru-RU" sz="1500" b="1" i="0" u="none" strike="noStrike" cap="none" normalizeH="0" baseline="0" smtClean="0">
            <a:ln>
              <a:noFill/>
            </a:ln>
            <a:solidFill>
              <a:schemeClr val="bg2"/>
            </a:solidFill>
            <a:effectLst/>
            <a:latin typeface="Times New Roman" pitchFamily="18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1">
          <a:gsLst>
            <a:gs pos="0">
              <a:srgbClr val="99FFCC"/>
            </a:gs>
            <a:gs pos="100000">
              <a:schemeClr val="accent1"/>
            </a:gs>
          </a:gsLst>
          <a:lin ang="5400000" scaled="1"/>
        </a:gradFill>
        <a:ln w="9525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ctr" defTabSz="914400" rtl="0" eaLnBrk="1" fontAlgn="base" latinLnBrk="0" hangingPunct="1">
          <a:lnSpc>
            <a:spcPct val="80000"/>
          </a:lnSpc>
          <a:spcBef>
            <a:spcPct val="20000"/>
          </a:spcBef>
          <a:spcAft>
            <a:spcPct val="0"/>
          </a:spcAft>
          <a:buClr>
            <a:schemeClr val="hlink"/>
          </a:buClr>
          <a:buSzTx/>
          <a:buFont typeface="Wingdings" pitchFamily="2" charset="2"/>
          <a:buNone/>
          <a:tabLst/>
          <a:defRPr kumimoji="0" lang="ru-RU" sz="1500" b="1" i="0" u="none" strike="noStrike" cap="none" normalizeH="0" baseline="0" smtClean="0">
            <a:ln>
              <a:noFill/>
            </a:ln>
            <a:solidFill>
              <a:schemeClr val="bg2"/>
            </a:solidFill>
            <a:effectLst/>
            <a:latin typeface="Times New Roman" pitchFamily="18" charset="0"/>
            <a:cs typeface="Arial" charset="0"/>
          </a:defRPr>
        </a:defPPr>
      </a:lstStyle>
    </a:lnDef>
  </a:objectDefaults>
  <a:extraClrSchemeLst>
    <a:extraClrScheme>
      <a:clrScheme name="Облака 1">
        <a:dk1>
          <a:srgbClr val="4D4D4D"/>
        </a:dk1>
        <a:lt1>
          <a:srgbClr val="FFFFFF"/>
        </a:lt1>
        <a:dk2>
          <a:srgbClr val="0000A4"/>
        </a:dk2>
        <a:lt2>
          <a:srgbClr val="B7E7FF"/>
        </a:lt2>
        <a:accent1>
          <a:srgbClr val="0099CC"/>
        </a:accent1>
        <a:accent2>
          <a:srgbClr val="00CC99"/>
        </a:accent2>
        <a:accent3>
          <a:srgbClr val="AAAACF"/>
        </a:accent3>
        <a:accent4>
          <a:srgbClr val="DADADA"/>
        </a:accent4>
        <a:accent5>
          <a:srgbClr val="AACAE2"/>
        </a:accent5>
        <a:accent6>
          <a:srgbClr val="00B98A"/>
        </a:accent6>
        <a:hlink>
          <a:srgbClr val="FFCC00"/>
        </a:hlink>
        <a:folHlink>
          <a:srgbClr val="EE941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2">
        <a:dk1>
          <a:srgbClr val="000066"/>
        </a:dk1>
        <a:lt1>
          <a:srgbClr val="FFFFFF"/>
        </a:lt1>
        <a:dk2>
          <a:srgbClr val="00A2DC"/>
        </a:dk2>
        <a:lt2>
          <a:srgbClr val="FFFFFF"/>
        </a:lt2>
        <a:accent1>
          <a:srgbClr val="0079A4"/>
        </a:accent1>
        <a:accent2>
          <a:srgbClr val="33CCCC"/>
        </a:accent2>
        <a:accent3>
          <a:srgbClr val="AACEEB"/>
        </a:accent3>
        <a:accent4>
          <a:srgbClr val="DADADA"/>
        </a:accent4>
        <a:accent5>
          <a:srgbClr val="AABECF"/>
        </a:accent5>
        <a:accent6>
          <a:srgbClr val="2DB9B9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3">
        <a:dk1>
          <a:srgbClr val="010199"/>
        </a:dk1>
        <a:lt1>
          <a:srgbClr val="FFFFFF"/>
        </a:lt1>
        <a:dk2>
          <a:srgbClr val="000092"/>
        </a:dk2>
        <a:lt2>
          <a:srgbClr val="CCFFFF"/>
        </a:lt2>
        <a:accent1>
          <a:srgbClr val="66CCFF"/>
        </a:accent1>
        <a:accent2>
          <a:srgbClr val="2EBDBA"/>
        </a:accent2>
        <a:accent3>
          <a:srgbClr val="AAAAC7"/>
        </a:accent3>
        <a:accent4>
          <a:srgbClr val="DADADA"/>
        </a:accent4>
        <a:accent5>
          <a:srgbClr val="B8E2FF"/>
        </a:accent5>
        <a:accent6>
          <a:srgbClr val="29ABA8"/>
        </a:accent6>
        <a:hlink>
          <a:srgbClr val="66FFFF"/>
        </a:hlink>
        <a:folHlink>
          <a:srgbClr val="CC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4">
        <a:dk1>
          <a:srgbClr val="000000"/>
        </a:dk1>
        <a:lt1>
          <a:srgbClr val="FFFFFF"/>
        </a:lt1>
        <a:dk2>
          <a:srgbClr val="006A67"/>
        </a:dk2>
        <a:lt2>
          <a:srgbClr val="FFFFCC"/>
        </a:lt2>
        <a:accent1>
          <a:srgbClr val="33CCCC"/>
        </a:accent1>
        <a:accent2>
          <a:srgbClr val="6D6FC7"/>
        </a:accent2>
        <a:accent3>
          <a:srgbClr val="AAB9B8"/>
        </a:accent3>
        <a:accent4>
          <a:srgbClr val="DADADA"/>
        </a:accent4>
        <a:accent5>
          <a:srgbClr val="ADE2E2"/>
        </a:accent5>
        <a:accent6>
          <a:srgbClr val="6264B4"/>
        </a:accent6>
        <a:hlink>
          <a:srgbClr val="00FFFF"/>
        </a:hlink>
        <a:folHlink>
          <a:srgbClr val="00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5">
        <a:dk1>
          <a:srgbClr val="4D4D4D"/>
        </a:dk1>
        <a:lt1>
          <a:srgbClr val="FFFFFF"/>
        </a:lt1>
        <a:dk2>
          <a:srgbClr val="650BB7"/>
        </a:dk2>
        <a:lt2>
          <a:srgbClr val="FFFFFF"/>
        </a:lt2>
        <a:accent1>
          <a:srgbClr val="FF66FF"/>
        </a:accent1>
        <a:accent2>
          <a:srgbClr val="666699"/>
        </a:accent2>
        <a:accent3>
          <a:srgbClr val="B8AAD8"/>
        </a:accent3>
        <a:accent4>
          <a:srgbClr val="DADADA"/>
        </a:accent4>
        <a:accent5>
          <a:srgbClr val="FFB8FF"/>
        </a:accent5>
        <a:accent6>
          <a:srgbClr val="5C5C8A"/>
        </a:accent6>
        <a:hlink>
          <a:srgbClr val="E9E9FF"/>
        </a:hlink>
        <a:folHlink>
          <a:srgbClr val="CCE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6">
        <a:dk1>
          <a:srgbClr val="FFFFFF"/>
        </a:dk1>
        <a:lt1>
          <a:srgbClr val="FFFFFF"/>
        </a:lt1>
        <a:dk2>
          <a:srgbClr val="005000"/>
        </a:dk2>
        <a:lt2>
          <a:srgbClr val="DCEAAE"/>
        </a:lt2>
        <a:accent1>
          <a:srgbClr val="99CC00"/>
        </a:accent1>
        <a:accent2>
          <a:srgbClr val="6F801A"/>
        </a:accent2>
        <a:accent3>
          <a:srgbClr val="AAB3AA"/>
        </a:accent3>
        <a:accent4>
          <a:srgbClr val="DADADA"/>
        </a:accent4>
        <a:accent5>
          <a:srgbClr val="CAE2AA"/>
        </a:accent5>
        <a:accent6>
          <a:srgbClr val="647316"/>
        </a:accent6>
        <a:hlink>
          <a:srgbClr val="FFFFCC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7">
        <a:dk1>
          <a:srgbClr val="4F4F77"/>
        </a:dk1>
        <a:lt1>
          <a:srgbClr val="FFFFFF"/>
        </a:lt1>
        <a:dk2>
          <a:srgbClr val="7979A5"/>
        </a:dk2>
        <a:lt2>
          <a:srgbClr val="F3F3FF"/>
        </a:lt2>
        <a:accent1>
          <a:srgbClr val="5D5D8B"/>
        </a:accent1>
        <a:accent2>
          <a:srgbClr val="66CCFF"/>
        </a:accent2>
        <a:accent3>
          <a:srgbClr val="BEBECF"/>
        </a:accent3>
        <a:accent4>
          <a:srgbClr val="DADADA"/>
        </a:accent4>
        <a:accent5>
          <a:srgbClr val="B6B6C4"/>
        </a:accent5>
        <a:accent6>
          <a:srgbClr val="5CB9E7"/>
        </a:accent6>
        <a:hlink>
          <a:srgbClr val="CCECFF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8">
        <a:dk1>
          <a:srgbClr val="000000"/>
        </a:dk1>
        <a:lt1>
          <a:srgbClr val="B9B9B9"/>
        </a:lt1>
        <a:dk2>
          <a:srgbClr val="8A8472"/>
        </a:dk2>
        <a:lt2>
          <a:srgbClr val="4D4D4D"/>
        </a:lt2>
        <a:accent1>
          <a:srgbClr val="EDEEE2"/>
        </a:accent1>
        <a:accent2>
          <a:srgbClr val="7FAA7E"/>
        </a:accent2>
        <a:accent3>
          <a:srgbClr val="D9D9D9"/>
        </a:accent3>
        <a:accent4>
          <a:srgbClr val="000000"/>
        </a:accent4>
        <a:accent5>
          <a:srgbClr val="F4F5EE"/>
        </a:accent5>
        <a:accent6>
          <a:srgbClr val="729A72"/>
        </a:accent6>
        <a:hlink>
          <a:srgbClr val="008000"/>
        </a:hlink>
        <a:folHlink>
          <a:srgbClr val="9894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блака 9">
        <a:dk1>
          <a:srgbClr val="000000"/>
        </a:dk1>
        <a:lt1>
          <a:srgbClr val="FEA24E"/>
        </a:lt1>
        <a:dk2>
          <a:srgbClr val="CC6600"/>
        </a:dk2>
        <a:lt2>
          <a:srgbClr val="808080"/>
        </a:lt2>
        <a:accent1>
          <a:srgbClr val="FBEECD"/>
        </a:accent1>
        <a:accent2>
          <a:srgbClr val="ECD044"/>
        </a:accent2>
        <a:accent3>
          <a:srgbClr val="FECEB2"/>
        </a:accent3>
        <a:accent4>
          <a:srgbClr val="000000"/>
        </a:accent4>
        <a:accent5>
          <a:srgbClr val="FDF5E3"/>
        </a:accent5>
        <a:accent6>
          <a:srgbClr val="D6BC3D"/>
        </a:accent6>
        <a:hlink>
          <a:srgbClr val="E42B00"/>
        </a:hlink>
        <a:folHlink>
          <a:srgbClr val="99663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5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6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7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8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Profile</Template>
  <TotalTime>6567</TotalTime>
  <Words>496</Words>
  <Application>Microsoft Office PowerPoint</Application>
  <PresentationFormat>Экран (4:3)</PresentationFormat>
  <Paragraphs>106</Paragraphs>
  <Slides>19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Облака</vt:lpstr>
      <vt:lpstr>Презентация PowerPoint</vt:lpstr>
      <vt:lpstr>Презентация PowerPoint</vt:lpstr>
      <vt:lpstr>Основные направления бюджетной политики Минераловодского городского округа на 2017 год</vt:lpstr>
      <vt:lpstr>Приоритетными расходами местного бюджета являются 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Основные характеристики бюджета  Минераловодского городского округа за 2017 год </vt:lpstr>
      <vt:lpstr>Презентация PowerPoint</vt:lpstr>
      <vt:lpstr>Исполнение расходов местного бюджета в разрезе разделов подразделов кодов бюджетной классификации расходов бюджетов за 2017 год</vt:lpstr>
      <vt:lpstr>Исполнение бюджета Минераловодского городского округа за 2017 год</vt:lpstr>
      <vt:lpstr>Перечень муниципальных программ </vt:lpstr>
      <vt:lpstr>Реализация муниципальных программ</vt:lpstr>
      <vt:lpstr>Реализация программных мероприятий</vt:lpstr>
      <vt:lpstr>ДОРОЖНЫЙ ФОНД МИНЕРАЛОВОДСКОГО ГОРОДСКОГО ОКРУГА исполнение за 2017 год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Dohod1</dc:creator>
  <cp:lastModifiedBy>Dohod1</cp:lastModifiedBy>
  <cp:revision>562</cp:revision>
  <cp:lastPrinted>1601-01-01T00:00:00Z</cp:lastPrinted>
  <dcterms:created xsi:type="dcterms:W3CDTF">1601-01-01T00:00:00Z</dcterms:created>
  <dcterms:modified xsi:type="dcterms:W3CDTF">2018-05-18T06:57:47Z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