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theme/themeOverride5.xml" ContentType="application/vnd.openxmlformats-officedocument.themeOverride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charts/chart10.xml" ContentType="application/vnd.openxmlformats-officedocument.drawingml.chart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950" r:id="rId2"/>
  </p:sldMasterIdLst>
  <p:notesMasterIdLst>
    <p:notesMasterId r:id="rId26"/>
  </p:notesMasterIdLst>
  <p:sldIdLst>
    <p:sldId id="375" r:id="rId3"/>
    <p:sldId id="390" r:id="rId4"/>
    <p:sldId id="391" r:id="rId5"/>
    <p:sldId id="392" r:id="rId6"/>
    <p:sldId id="393" r:id="rId7"/>
    <p:sldId id="376" r:id="rId8"/>
    <p:sldId id="379" r:id="rId9"/>
    <p:sldId id="380" r:id="rId10"/>
    <p:sldId id="381" r:id="rId11"/>
    <p:sldId id="385" r:id="rId12"/>
    <p:sldId id="386" r:id="rId13"/>
    <p:sldId id="389" r:id="rId14"/>
    <p:sldId id="387" r:id="rId15"/>
    <p:sldId id="388" r:id="rId16"/>
    <p:sldId id="394" r:id="rId17"/>
    <p:sldId id="395" r:id="rId18"/>
    <p:sldId id="396" r:id="rId19"/>
    <p:sldId id="397" r:id="rId20"/>
    <p:sldId id="399" r:id="rId21"/>
    <p:sldId id="400" r:id="rId22"/>
    <p:sldId id="401" r:id="rId23"/>
    <p:sldId id="402" r:id="rId24"/>
    <p:sldId id="403" r:id="rId25"/>
  </p:sldIdLst>
  <p:sldSz cx="9144000" cy="6858000" type="screen4x3"/>
  <p:notesSz cx="6797675" cy="9928225"/>
  <p:defaultTextStyle>
    <a:defPPr>
      <a:defRPr lang="ru-RU"/>
    </a:defPPr>
    <a:lvl1pPr algn="ctr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itchFamily="2" charset="2"/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1pPr>
    <a:lvl2pPr marL="457200" algn="ctr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itchFamily="2" charset="2"/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2pPr>
    <a:lvl3pPr marL="914400" algn="ctr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itchFamily="2" charset="2"/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3pPr>
    <a:lvl4pPr marL="1371600" algn="ctr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itchFamily="2" charset="2"/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4pPr>
    <a:lvl5pPr marL="1828800" algn="ctr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itchFamily="2" charset="2"/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12165"/>
    <a:srgbClr val="2B2B81"/>
    <a:srgbClr val="660033"/>
    <a:srgbClr val="CC0066"/>
    <a:srgbClr val="FF9900"/>
    <a:srgbClr val="327A77"/>
    <a:srgbClr val="006666"/>
    <a:srgbClr val="00CC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50" autoAdjust="0"/>
    <p:restoredTop sz="99361" autoAdjust="0"/>
  </p:normalViewPr>
  <p:slideViewPr>
    <p:cSldViewPr snapToObjects="1">
      <p:cViewPr>
        <p:scale>
          <a:sx n="70" d="100"/>
          <a:sy n="70" d="100"/>
        </p:scale>
        <p:origin x="-1008" y="-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0" y="228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48" d="100"/>
          <a:sy n="48" d="100"/>
        </p:scale>
        <p:origin x="-2764" y="-8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Dohod1\Desktop\3%20&#1055;&#1088;&#1080;&#1083;&#1086;&#1078;&#1077;&#1085;&#1080;&#1077;%203%20&#1088;&#1072;&#1089;&#1093;&#1086;&#1076;&#1099;%20(&#1056;&#1047;&#1055;&#1056;)%202017.xls" TargetMode="External"/><Relationship Id="rId1" Type="http://schemas.openxmlformats.org/officeDocument/2006/relationships/themeOverride" Target="../theme/themeOverride7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Dohod1\Desktop\3%20&#1055;&#1088;&#1080;&#1083;&#1086;&#1078;&#1077;&#1085;&#1080;&#1077;%203%20&#1088;&#1072;&#1089;&#1093;&#1086;&#1076;&#1099;%20(&#1056;&#1047;&#1055;&#1056;)%202017.xls" TargetMode="External"/><Relationship Id="rId1" Type="http://schemas.openxmlformats.org/officeDocument/2006/relationships/themeOverride" Target="../theme/themeOverride8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Hp\Dohod5\2019\&#1041;&#1102;&#1076;&#1078;&#1077;&#1090;%20&#1076;&#1083;&#1103;%20&#1075;&#1088;&#1072;&#1078;&#1076;&#1072;&#1085;%20&#1076;&#1086;&#1093;&#1086;&#1076;&#1099;%20&#1086;&#1082;&#1088;&#1091;&#1075;%202020-2022\&#1057;&#1090;&#1088;&#1091;&#1082;&#1090;&#1091;&#1088;&#1072;%20&#1085;&#1077;&#1085;&#1072;&#1083;&#1086;&#1075;&#1086;&#1074;&#1099;&#1093;%20&#1076;&#1086;&#1093;&#1086;&#1076;&#1086;&#1074;.xlsx" TargetMode="External"/><Relationship Id="rId2" Type="http://schemas.openxmlformats.org/officeDocument/2006/relationships/image" Target="../media/image15.jpeg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\\Hp\Dohod5\2019\&#1041;&#1102;&#1076;&#1078;&#1077;&#1090;%20&#1076;&#1083;&#1103;%20&#1075;&#1088;&#1072;&#1078;&#1076;&#1072;&#1085;%20&#1076;&#1086;&#1093;&#1086;&#1076;&#1099;%20&#1086;&#1082;&#1088;&#1091;&#1075;%202020-2022\&#1057;&#1090;&#1088;&#1091;&#1082;&#1090;&#1091;&#1088;&#1072;%20&#1073;&#1077;&#1079;&#1074;&#1086;&#1079;&#1084;&#1077;&#1079;&#1076;&#1085;&#1099;&#1093;.xlsx" TargetMode="External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\\Hp\Dohod5\2019\&#1041;&#1102;&#1076;&#1078;&#1077;&#1090;%20&#1076;&#1083;&#1103;%20&#1075;&#1088;&#1072;&#1078;&#1076;&#1072;&#1085;%20&#1076;&#1086;&#1093;&#1086;&#1076;&#1099;%20&#1086;&#1082;&#1088;&#1091;&#1075;%202020-2022\&#1057;&#1090;&#1088;&#1091;&#1082;&#1090;&#1091;&#1088;&#1072;%20&#1073;&#1077;&#1079;&#1074;&#1086;&#1079;&#1084;&#1077;&#1079;&#1076;&#1085;&#1099;&#1093;.xlsx" TargetMode="External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\\Hp\Dohod5\2019\&#1041;&#1102;&#1076;&#1078;&#1077;&#1090;%20&#1076;&#1083;&#1103;%20&#1075;&#1088;&#1072;&#1078;&#1076;&#1072;&#1085;%20&#1076;&#1086;&#1093;&#1086;&#1076;&#1099;%20&#1086;&#1082;&#1088;&#1091;&#1075;%202020-2022\2.&#1056;&#1077;&#1081;&#1090;&#1080;&#1085;&#1075;%20&#1086;&#1090;&#1088;&#1072;&#1089;&#1083;&#1077;&#1081;%20&#1101;&#1082;&#1086;&#1085;&#1086;&#1084;&#1080;&#1095;&#1077;&#1089;&#1082;&#1086;&#1081;%20&#1076;&#1077;&#1103;&#1090;&#1077;&#1083;&#1100;&#1085;&#1086;&#1089;&#1090;&#1080;%20&#1074;%20&#1076;&#1086;&#1093;&#1086;&#1076;&#1072;&#1093;%20&#1073;&#1102;&#1076;&#1078;&#1077;&#1090;&#1072;%20&#1052;&#1080;&#1085;&#1077;&#1088;&#1072;&#1083;&#1086;&#1074;&#1086;&#1076;&#1089;&#1082;&#1086;&#1075;&#1086;%20&#1075;&#1086;&#1088;&#1086;&#1076;&#1089;&#1082;&#1086;&#1075;&#1086;%20&#1086;&#1082;&#1088;&#1091;&#1075;&#1072;.xls" TargetMode="External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rgbClr val="66CCFF">
                      <a:satMod val="103000"/>
                      <a:lumMod val="102000"/>
                      <a:tint val="94000"/>
                    </a:srgbClr>
                  </a:gs>
                  <a:gs pos="50000">
                    <a:srgbClr val="66CCFF">
                      <a:satMod val="110000"/>
                      <a:lumMod val="100000"/>
                      <a:shade val="100000"/>
                    </a:srgbClr>
                  </a:gs>
                  <a:gs pos="100000">
                    <a:srgbClr val="66CCFF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E37-4DAF-B0FC-AC24A48811BF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rgbClr val="5D5D8B">
                      <a:satMod val="103000"/>
                      <a:lumMod val="102000"/>
                      <a:tint val="94000"/>
                    </a:srgbClr>
                  </a:gs>
                  <a:gs pos="50000">
                    <a:srgbClr val="5D5D8B">
                      <a:satMod val="110000"/>
                      <a:lumMod val="100000"/>
                      <a:shade val="100000"/>
                    </a:srgbClr>
                  </a:gs>
                  <a:gs pos="100000">
                    <a:srgbClr val="5D5D8B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37-4DAF-B0FC-AC24A48811BF}"/>
              </c:ext>
            </c:extLst>
          </c:dPt>
          <c:dPt>
            <c:idx val="2"/>
            <c:bubble3D val="0"/>
            <c:spPr>
              <a:solidFill>
                <a:srgbClr val="7979A5">
                  <a:lumMod val="7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E37-4DAF-B0FC-AC24A48811BF}"/>
              </c:ext>
            </c:extLst>
          </c:dPt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">
                  <c:v>4494.1000000000004</c:v>
                </c:pt>
                <c:pt idx="2" formatCode="#,##0.0">
                  <c:v>4494.1000000000004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E37-4DAF-B0FC-AC24A48811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9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  <c:userShapes r:id="rId3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750000000000001E-2"/>
          <c:y val="0"/>
          <c:w val="0.61772353455818019"/>
          <c:h val="0.99279458488741534"/>
        </c:manualLayout>
      </c:layout>
      <c:pie3DChart>
        <c:varyColors val="1"/>
        <c:ser>
          <c:idx val="0"/>
          <c:order val="0"/>
          <c:explosion val="8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Pt>
            <c:idx val="9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6,7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0,5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11,6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7,7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39,9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3,</a:t>
                    </a:r>
                    <a:r>
                      <a:rPr lang="ru-RU" smtClean="0"/>
                      <a:t>5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delete val="1"/>
            </c:dLbl>
            <c:dLbl>
              <c:idx val="7"/>
              <c:layout/>
              <c:tx>
                <c:rich>
                  <a:bodyPr/>
                  <a:lstStyle/>
                  <a:p>
                    <a:pPr>
                      <a:defRPr sz="1500" b="1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en-US" dirty="0" smtClean="0"/>
                      <a:t>2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,4</a:t>
                    </a:r>
                    <a:r>
                      <a:rPr lang="en-US" dirty="0"/>
                      <a:t>%</a:t>
                    </a:r>
                  </a:p>
                </c:rich>
              </c:tx>
              <c:numFmt formatCode="0.0%" sourceLinked="0"/>
              <c:spPr>
                <a:scene3d>
                  <a:camera prst="orthographicFront"/>
                  <a:lightRig rig="threePt" dir="t"/>
                </a:scene3d>
                <a:sp3d>
                  <a:bevelB/>
                </a:sp3d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4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3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numFmt formatCode="0.0%" sourceLinked="0"/>
              <c:spPr/>
              <c:txPr>
                <a:bodyPr/>
                <a:lstStyle/>
                <a:p>
                  <a:pPr>
                    <a:defRPr sz="1500" b="1">
                      <a:solidFill>
                        <a:srgbClr val="FFFF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500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'Бюджет_5 (2)'!$C$7:$C$16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Здравоохранение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'Бюджет_5 (2)'!$D$7:$D$16</c:f>
              <c:numCache>
                <c:formatCode>#,##0.00;[Red]\-#,##0.00;0.00</c:formatCode>
                <c:ptCount val="10"/>
                <c:pt idx="0">
                  <c:v>217481213.80000001</c:v>
                </c:pt>
                <c:pt idx="1">
                  <c:v>30435318.300000001</c:v>
                </c:pt>
                <c:pt idx="2">
                  <c:v>147247097</c:v>
                </c:pt>
                <c:pt idx="3">
                  <c:v>137885871.99000001</c:v>
                </c:pt>
                <c:pt idx="4">
                  <c:v>1248036714.6300001</c:v>
                </c:pt>
                <c:pt idx="5">
                  <c:v>99545912.319999993</c:v>
                </c:pt>
                <c:pt idx="6">
                  <c:v>726140</c:v>
                </c:pt>
                <c:pt idx="7">
                  <c:v>679489123.50999999</c:v>
                </c:pt>
                <c:pt idx="8">
                  <c:v>4123293.14</c:v>
                </c:pt>
                <c:pt idx="9">
                  <c:v>5790908.2300000004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7095975503062122"/>
          <c:y val="8.6805596668837436E-3"/>
          <c:w val="0.32070691163604548"/>
          <c:h val="0.99131944033311614"/>
        </c:manualLayout>
      </c:layout>
      <c:overlay val="0"/>
      <c:txPr>
        <a:bodyPr/>
        <a:lstStyle/>
        <a:p>
          <a:pPr>
            <a:defRPr sz="1400" b="1" kern="1200" spc="-100" baseline="0">
              <a:solidFill>
                <a:srgbClr val="0000FF"/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effectLst>
      <a:outerShdw blurRad="50800" dist="50800" dir="5400000" algn="ctr" rotWithShape="0">
        <a:schemeClr val="bg1">
          <a:lumMod val="95000"/>
        </a:schemeClr>
      </a:outerShdw>
    </a:effectLst>
    <a:scene3d>
      <a:camera prst="orthographicFront"/>
      <a:lightRig rig="threePt" dir="t"/>
    </a:scene3d>
    <a:sp3d prstMaterial="metal">
      <a:bevelB prst="relaxedInset"/>
    </a:sp3d>
  </c:sp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cat>
            <c:strRef>
              <c:f>програм!$B$6:$B$16</c:f>
              <c:strCache>
                <c:ptCount val="11"/>
                <c:pt idx="0">
                  <c:v>управление имуществом</c:v>
                </c:pt>
                <c:pt idx="1">
                  <c:v>обеспечения безопасности</c:v>
                </c:pt>
                <c:pt idx="2">
                  <c:v>развитие сельского хозяйства</c:v>
                </c:pt>
                <c:pt idx="3">
                  <c:v>жилищно-коммунальное хозяйство</c:v>
                </c:pt>
                <c:pt idx="4">
                  <c:v>развитие образования</c:v>
                </c:pt>
                <c:pt idx="5">
                  <c:v>развитие культуры</c:v>
                </c:pt>
                <c:pt idx="6">
                  <c:v>развитие градостроительства</c:v>
                </c:pt>
                <c:pt idx="7">
                  <c:v>социальная политика</c:v>
                </c:pt>
                <c:pt idx="8">
                  <c:v>развитие физической культуры и спорта</c:v>
                </c:pt>
                <c:pt idx="9">
                  <c:v>энергосбережение</c:v>
                </c:pt>
                <c:pt idx="10">
                  <c:v>развитие молодежной политики</c:v>
                </c:pt>
              </c:strCache>
            </c:strRef>
          </c:cat>
          <c:val>
            <c:numRef>
              <c:f>програм!$C$6:$C$16</c:f>
            </c:numRef>
          </c:val>
        </c:ser>
        <c:ser>
          <c:idx val="1"/>
          <c:order val="1"/>
          <c:explosion val="25"/>
          <c:cat>
            <c:strRef>
              <c:f>програм!$B$6:$B$16</c:f>
              <c:strCache>
                <c:ptCount val="11"/>
                <c:pt idx="0">
                  <c:v>управление имуществом</c:v>
                </c:pt>
                <c:pt idx="1">
                  <c:v>обеспечения безопасности</c:v>
                </c:pt>
                <c:pt idx="2">
                  <c:v>развитие сельского хозяйства</c:v>
                </c:pt>
                <c:pt idx="3">
                  <c:v>жилищно-коммунальное хозяйство</c:v>
                </c:pt>
                <c:pt idx="4">
                  <c:v>развитие образования</c:v>
                </c:pt>
                <c:pt idx="5">
                  <c:v>развитие культуры</c:v>
                </c:pt>
                <c:pt idx="6">
                  <c:v>развитие градостроительства</c:v>
                </c:pt>
                <c:pt idx="7">
                  <c:v>социальная политика</c:v>
                </c:pt>
                <c:pt idx="8">
                  <c:v>развитие физической культуры и спорта</c:v>
                </c:pt>
                <c:pt idx="9">
                  <c:v>энергосбережение</c:v>
                </c:pt>
                <c:pt idx="10">
                  <c:v>развитие молодежной политики</c:v>
                </c:pt>
              </c:strCache>
            </c:strRef>
          </c:cat>
          <c:val>
            <c:numRef>
              <c:f>програм!$D$6:$D$16</c:f>
            </c:numRef>
          </c:val>
        </c:ser>
        <c:ser>
          <c:idx val="2"/>
          <c:order val="2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  <c:explosion val="17"/>
          </c:dPt>
          <c:dPt>
            <c:idx val="8"/>
            <c:bubble3D val="0"/>
          </c:dPt>
          <c:dPt>
            <c:idx val="9"/>
            <c:bubble3D val="0"/>
          </c:dPt>
          <c:dPt>
            <c:idx val="10"/>
            <c:bubble3D val="0"/>
          </c:dPt>
          <c:dLbls>
            <c:dLbl>
              <c:idx val="0"/>
              <c:layout>
                <c:manualLayout>
                  <c:x val="2.6388888888888941E-2"/>
                  <c:y val="9.987515605493133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4722222222222227E-2"/>
                  <c:y val="1.997503121098626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delete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mtClean="0"/>
                      <a:t>4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delete val="1"/>
            </c:dLbl>
            <c:dLbl>
              <c:idx val="8"/>
              <c:layout>
                <c:manualLayout>
                  <c:x val="-1.3888888888888888E-2"/>
                  <c:y val="-7.4906367041198615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2.7777777777777776E-2"/>
                  <c:y val="-2.4968789013732834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delete val="1"/>
            </c:dLbl>
            <c:txPr>
              <a:bodyPr/>
              <a:lstStyle/>
              <a:p>
                <a:pPr>
                  <a:defRPr sz="1200" b="1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програм!$B$6:$B$16</c:f>
              <c:strCache>
                <c:ptCount val="11"/>
                <c:pt idx="0">
                  <c:v>управление имуществом</c:v>
                </c:pt>
                <c:pt idx="1">
                  <c:v>обеспечения безопасности</c:v>
                </c:pt>
                <c:pt idx="2">
                  <c:v>развитие сельского хозяйства</c:v>
                </c:pt>
                <c:pt idx="3">
                  <c:v>жилищно-коммунальное хозяйство</c:v>
                </c:pt>
                <c:pt idx="4">
                  <c:v>развитие образования</c:v>
                </c:pt>
                <c:pt idx="5">
                  <c:v>развитие культуры</c:v>
                </c:pt>
                <c:pt idx="6">
                  <c:v>развитие градостроительства</c:v>
                </c:pt>
                <c:pt idx="7">
                  <c:v>социальная политика</c:v>
                </c:pt>
                <c:pt idx="8">
                  <c:v>развитие физической культуры и спорта</c:v>
                </c:pt>
                <c:pt idx="9">
                  <c:v>энергосбережение</c:v>
                </c:pt>
                <c:pt idx="10">
                  <c:v>развитие молодежной политики</c:v>
                </c:pt>
              </c:strCache>
            </c:strRef>
          </c:cat>
          <c:val>
            <c:numRef>
              <c:f>програм!$E$6:$E$16</c:f>
              <c:numCache>
                <c:formatCode>#,##0.00;[Red]\-#,##0.00;0.00</c:formatCode>
                <c:ptCount val="11"/>
                <c:pt idx="0">
                  <c:v>57262</c:v>
                </c:pt>
                <c:pt idx="1">
                  <c:v>36460</c:v>
                </c:pt>
                <c:pt idx="2">
                  <c:v>5987</c:v>
                </c:pt>
                <c:pt idx="3">
                  <c:v>137263</c:v>
                </c:pt>
                <c:pt idx="4">
                  <c:v>1195568</c:v>
                </c:pt>
                <c:pt idx="5">
                  <c:v>124641</c:v>
                </c:pt>
                <c:pt idx="6">
                  <c:v>10112</c:v>
                </c:pt>
                <c:pt idx="7">
                  <c:v>668817</c:v>
                </c:pt>
                <c:pt idx="8">
                  <c:v>16758</c:v>
                </c:pt>
                <c:pt idx="9">
                  <c:v>13172</c:v>
                </c:pt>
                <c:pt idx="10">
                  <c:v>2710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5870691163604544"/>
          <c:y val="2.7180984399421994E-2"/>
          <c:w val="0.3329597550306212"/>
          <c:h val="0.97281901560057804"/>
        </c:manualLayout>
      </c:layout>
      <c:overlay val="0"/>
      <c:txPr>
        <a:bodyPr/>
        <a:lstStyle/>
        <a:p>
          <a:pPr>
            <a:defRPr sz="1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104565681264432"/>
          <c:y val="4.2997173430244298E-2"/>
          <c:w val="0.79857713118642193"/>
          <c:h val="0.720666599367386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Лист1!$B$1:$C$1</c:f>
              <c:strCache>
                <c:ptCount val="1"/>
                <c:pt idx="0">
                  <c:v>Доходы Расходы</c:v>
                </c:pt>
              </c:strCache>
            </c:strRef>
          </c:tx>
          <c:spPr>
            <a:solidFill>
              <a:srgbClr val="80AFB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82007943281089E-2"/>
                  <c:y val="1.085710426496121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4E2-40D0-AA15-09FEC2F77B4A}"/>
                </c:ext>
              </c:extLst>
            </c:dLbl>
            <c:dLbl>
              <c:idx val="1"/>
              <c:layout>
                <c:manualLayout>
                  <c:x val="-2.7640158865621763E-2"/>
                  <c:y val="1.62856563974418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98D-4C79-9E01-2C83D259109B}"/>
                </c:ext>
              </c:extLst>
            </c:dLbl>
            <c:dLbl>
              <c:idx val="2"/>
              <c:layout>
                <c:manualLayout>
                  <c:x val="-2.0730119149216322E-2"/>
                  <c:y val="1.62856563974418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8D-4C79-9E01-2C83D259109B}"/>
                </c:ext>
              </c:extLst>
            </c:dLbl>
            <c:dLbl>
              <c:idx val="3"/>
              <c:layout>
                <c:manualLayout>
                  <c:x val="-1.3820079432810882E-2"/>
                  <c:y val="1.62856563974418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4E2-40D0-AA15-09FEC2F77B4A}"/>
                </c:ext>
              </c:extLst>
            </c:dLbl>
            <c:dLbl>
              <c:idx val="4"/>
              <c:layout>
                <c:manualLayout>
                  <c:x val="-2.8786518666183782E-2"/>
                  <c:y val="2.310047782488746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98D-4C79-9E01-2C83D259109B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4494.1000000000004</c:v>
                </c:pt>
                <c:pt idx="1">
                  <c:v>4800.7</c:v>
                </c:pt>
                <c:pt idx="2">
                  <c:v>4272.7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24-41EB-A7C3-4A4E5B9B346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A2D4C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432396374649982E-2"/>
                  <c:y val="8.89359983848172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4E2-40D0-AA15-09FEC2F77B4A}"/>
                </c:ext>
              </c:extLst>
            </c:dLbl>
            <c:dLbl>
              <c:idx val="1"/>
              <c:layout>
                <c:manualLayout>
                  <c:x val="-3.4550198582027204E-3"/>
                  <c:y val="-5.428552132480608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4E2-40D0-AA15-09FEC2F77B4A}"/>
                </c:ext>
              </c:extLst>
            </c:dLbl>
            <c:dLbl>
              <c:idx val="2"/>
              <c:layout>
                <c:manualLayout>
                  <c:x val="-1.0365059574608161E-2"/>
                  <c:y val="1.628565639744177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4E2-40D0-AA15-09FEC2F77B4A}"/>
                </c:ext>
              </c:extLst>
            </c:dLbl>
            <c:dLbl>
              <c:idx val="3"/>
              <c:layout>
                <c:manualLayout>
                  <c:x val="3.4550198582025938E-3"/>
                  <c:y val="5.428552132480608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4E2-40D0-AA15-09FEC2F77B4A}"/>
                </c:ext>
              </c:extLst>
            </c:dLbl>
            <c:dLbl>
              <c:idx val="4"/>
              <c:layout>
                <c:manualLayout>
                  <c:x val="3.4550198582025938E-3"/>
                  <c:y val="1.08571042649611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4E2-40D0-AA15-09FEC2F77B4A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4588.2</c:v>
                </c:pt>
                <c:pt idx="1">
                  <c:v>4757.3</c:v>
                </c:pt>
                <c:pt idx="2">
                  <c:v>4453.5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24-41EB-A7C3-4A4E5B9B34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2"/>
        <c:axId val="127157376"/>
        <c:axId val="127158912"/>
      </c:barChart>
      <c:catAx>
        <c:axId val="12715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7158912"/>
        <c:crosses val="autoZero"/>
        <c:auto val="1"/>
        <c:lblAlgn val="ctr"/>
        <c:lblOffset val="100"/>
        <c:noMultiLvlLbl val="0"/>
      </c:catAx>
      <c:valAx>
        <c:axId val="127158912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127157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26910442348640889"/>
          <c:y val="0.84370126068339479"/>
          <c:w val="0.45435524296543001"/>
          <c:h val="0.111089548883043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61217347831521"/>
          <c:y val="7.3799212598425201E-2"/>
          <c:w val="0.68261629796275469"/>
          <c:h val="0.7425077196232824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cat>
            <c:numRef>
              <c:f>Лист1!$A$2:$A$8</c:f>
              <c:numCache>
                <c:formatCode>General</c:formatCod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2706123.52</c:v>
                </c:pt>
                <c:pt idx="1">
                  <c:v>2459843.27</c:v>
                </c:pt>
                <c:pt idx="2">
                  <c:v>3138144.73</c:v>
                </c:pt>
                <c:pt idx="3">
                  <c:v>2983817.76</c:v>
                </c:pt>
                <c:pt idx="4">
                  <c:v>4035640.4</c:v>
                </c:pt>
                <c:pt idx="5">
                  <c:v>4494135.07</c:v>
                </c:pt>
                <c:pt idx="6">
                  <c:v>4800684.38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cat>
            <c:numRef>
              <c:f>Лист1!$A$2:$A$8</c:f>
              <c:numCache>
                <c:formatCode>General</c:formatCod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2766850.29</c:v>
                </c:pt>
                <c:pt idx="1">
                  <c:v>2570761.59</c:v>
                </c:pt>
                <c:pt idx="2">
                  <c:v>2878370.82</c:v>
                </c:pt>
                <c:pt idx="3">
                  <c:v>3173161.81</c:v>
                </c:pt>
                <c:pt idx="4">
                  <c:v>4056692.78</c:v>
                </c:pt>
                <c:pt idx="5">
                  <c:v>4588216.21</c:v>
                </c:pt>
                <c:pt idx="6">
                  <c:v>4757306.87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9359232"/>
        <c:axId val="33428608"/>
      </c:lineChart>
      <c:catAx>
        <c:axId val="129359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33428608"/>
        <c:crosses val="autoZero"/>
        <c:auto val="1"/>
        <c:lblAlgn val="ctr"/>
        <c:lblOffset val="100"/>
        <c:noMultiLvlLbl val="0"/>
      </c:catAx>
      <c:valAx>
        <c:axId val="334286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293592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715073115860516"/>
          <c:y val="0.23083873706963101"/>
          <c:w val="0.17126196725409323"/>
          <c:h val="0.41087154546858112"/>
        </c:manualLayout>
      </c:layout>
      <c:overlay val="0"/>
      <c:txPr>
        <a:bodyPr/>
        <a:lstStyle/>
        <a:p>
          <a:pPr>
            <a:defRPr b="1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4494135.07</c:v>
                </c:pt>
                <c:pt idx="1">
                  <c:v>4800684.38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4588216.21</c:v>
                </c:pt>
                <c:pt idx="1">
                  <c:v>4757306.87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 профицит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94081.14</c:v>
                </c:pt>
                <c:pt idx="1">
                  <c:v>43377.51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458816"/>
        <c:axId val="33464704"/>
        <c:axId val="0"/>
      </c:bar3DChart>
      <c:catAx>
        <c:axId val="33458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33464704"/>
        <c:crosses val="autoZero"/>
        <c:auto val="1"/>
        <c:lblAlgn val="ctr"/>
        <c:lblOffset val="100"/>
        <c:noMultiLvlLbl val="0"/>
      </c:catAx>
      <c:valAx>
        <c:axId val="3346470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3345881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="1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3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314085739282591E-2"/>
          <c:y val="0"/>
          <c:w val="0.60809872450154256"/>
          <c:h val="1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2700" h="0"/>
            </a:sp3d>
          </c:spPr>
          <c:explosion val="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Lbls>
            <c:spPr>
              <a:scene3d>
                <a:camera prst="orthographicFront"/>
                <a:lightRig rig="threePt" dir="t"/>
              </a:scene3d>
              <a:sp3d>
                <a:bevelT w="6350"/>
              </a:sp3d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Лист1!$A$5:$A$13</c:f>
              <c:strCache>
                <c:ptCount val="9"/>
                <c:pt idx="0">
                  <c:v>Налог на доходы физических лиц</c:v>
                </c:pt>
                <c:pt idx="1">
                  <c:v>Акцизы на ГСМ</c:v>
                </c:pt>
                <c:pt idx="2">
                  <c:v>Налог от применен упрощенной системы налогообложения</c:v>
                </c:pt>
                <c:pt idx="3">
                  <c:v>Единый налог на вмененный доход</c:v>
                </c:pt>
                <c:pt idx="4">
                  <c:v>Единый сельскохозяйственный налог</c:v>
                </c:pt>
                <c:pt idx="5">
                  <c:v>Налог, взимаемый в связи с применен патентной системы</c:v>
                </c:pt>
                <c:pt idx="6">
                  <c:v>Налог на имущество физ лиц</c:v>
                </c:pt>
                <c:pt idx="7">
                  <c:v>Земельный налог</c:v>
                </c:pt>
                <c:pt idx="8">
                  <c:v>Госпошлина</c:v>
                </c:pt>
              </c:strCache>
            </c:strRef>
          </c:cat>
          <c:val>
            <c:numRef>
              <c:f>Лист1!$B$5:$B$13</c:f>
              <c:numCache>
                <c:formatCode>General</c:formatCode>
                <c:ptCount val="9"/>
                <c:pt idx="0">
                  <c:v>55.8</c:v>
                </c:pt>
                <c:pt idx="1">
                  <c:v>5.3</c:v>
                </c:pt>
                <c:pt idx="2">
                  <c:v>7.5</c:v>
                </c:pt>
                <c:pt idx="3">
                  <c:v>0</c:v>
                </c:pt>
                <c:pt idx="4">
                  <c:v>0.8</c:v>
                </c:pt>
                <c:pt idx="5">
                  <c:v>1.4</c:v>
                </c:pt>
                <c:pt idx="6">
                  <c:v>9.6999999999999993</c:v>
                </c:pt>
                <c:pt idx="7">
                  <c:v>17.3</c:v>
                </c:pt>
                <c:pt idx="8">
                  <c:v>2.2000000000000002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94761546922817"/>
          <c:y val="6.6757166106924809E-2"/>
          <c:w val="0.35750253210049987"/>
          <c:h val="0.89946735152729562"/>
        </c:manualLayout>
      </c:layout>
      <c:overlay val="0"/>
      <c:txPr>
        <a:bodyPr/>
        <a:lstStyle/>
        <a:p>
          <a:pPr>
            <a:defRPr kern="1200" spc="0" baseline="0">
              <a:solidFill>
                <a:srgbClr val="333399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0"/>
    <c:view3D>
      <c:rotX val="40"/>
      <c:rotY val="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02"/>
          <c:w val="0.64441203888341092"/>
          <c:h val="0.93935153105861768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2700" h="0"/>
            </a:sp3d>
          </c:spPr>
          <c:explosion val="7"/>
          <c:dPt>
            <c:idx val="1"/>
            <c:bubble3D val="0"/>
            <c:spPr>
              <a:blipFill dpi="0" rotWithShape="1">
                <a:blip xmlns:r="http://schemas.openxmlformats.org/officeDocument/2006/relationships" r:embed="rId2"/>
                <a:srcRect/>
                <a:tile tx="0" ty="0" sx="100000" sy="100000" flip="none" algn="bl"/>
              </a:blipFill>
              <a:scene3d>
                <a:camera prst="orthographicFront"/>
                <a:lightRig rig="threePt" dir="t"/>
              </a:scene3d>
              <a:sp3d>
                <a:bevelT w="12700" h="0"/>
              </a:sp3d>
            </c:spPr>
          </c:dPt>
          <c:dPt>
            <c:idx val="3"/>
            <c:bubble3D val="0"/>
            <c:spPr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2700" h="0"/>
              </a:sp3d>
            </c:spPr>
          </c:dPt>
          <c:dLbls>
            <c:dLbl>
              <c:idx val="0"/>
              <c:spPr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Лист1!$A$5:$A$10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Плата за негативное воздействие на окружающую среду</c:v>
                </c:pt>
                <c:pt idx="2">
                  <c:v>Доходы от оказания платных услуг</c:v>
                </c:pt>
                <c:pt idx="3">
                  <c:v>Доходы от продажи материальных и нематериальных активов</c:v>
                </c:pt>
                <c:pt idx="4">
                  <c:v>Инициативные платежи</c:v>
                </c:pt>
                <c:pt idx="5">
                  <c:v>Доходы от штрафных санкций</c:v>
                </c:pt>
              </c:strCache>
            </c:strRef>
          </c:cat>
          <c:val>
            <c:numRef>
              <c:f>Лист1!$B$5:$B$10</c:f>
              <c:numCache>
                <c:formatCode>General</c:formatCode>
                <c:ptCount val="6"/>
                <c:pt idx="0">
                  <c:v>60.4</c:v>
                </c:pt>
                <c:pt idx="1">
                  <c:v>1.3</c:v>
                </c:pt>
                <c:pt idx="2">
                  <c:v>10.4</c:v>
                </c:pt>
                <c:pt idx="3">
                  <c:v>22.8</c:v>
                </c:pt>
                <c:pt idx="4">
                  <c:v>3.1</c:v>
                </c:pt>
                <c:pt idx="5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cene3d>
          <a:camera prst="orthographicFront"/>
          <a:lightRig rig="threePt" dir="t"/>
        </a:scene3d>
      </c:spPr>
    </c:plotArea>
    <c:legend>
      <c:legendPos val="r"/>
      <c:layout>
        <c:manualLayout>
          <c:xMode val="edge"/>
          <c:yMode val="edge"/>
          <c:x val="0.65315664690525532"/>
          <c:y val="2.3522798022340231E-2"/>
          <c:w val="0.32989419678237397"/>
          <c:h val="0.96690789232741259"/>
        </c:manualLayout>
      </c:layout>
      <c:overlay val="0"/>
      <c:txPr>
        <a:bodyPr/>
        <a:lstStyle/>
        <a:p>
          <a:pPr>
            <a:defRPr kern="1000" spc="0" baseline="0">
              <a:solidFill>
                <a:srgbClr val="333399"/>
              </a:solidFill>
            </a:defRPr>
          </a:pPr>
          <a:endParaRPr lang="ru-RU"/>
        </a:p>
      </c:txPr>
    </c:legend>
    <c:plotVisOnly val="1"/>
    <c:dispBlanksAs val="gap"/>
    <c:showDLblsOverMax val="0"/>
  </c:chart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9324863803789235E-2"/>
          <c:y val="0.18023289066478632"/>
          <c:w val="0.41063311938948815"/>
          <c:h val="0.72933345085595658"/>
        </c:manualLayout>
      </c:layout>
      <c:doughnutChart>
        <c:varyColors val="1"/>
        <c:ser>
          <c:idx val="0"/>
          <c:order val="0"/>
          <c:tx>
            <c:strRef>
              <c:f>Лист1!$B$5</c:f>
              <c:strCache>
                <c:ptCount val="1"/>
                <c:pt idx="0">
                  <c:v>2021 (отчёт)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0" baseline="0" dirty="0" smtClean="0"/>
                      <a:t>553</a:t>
                    </a:r>
                    <a:r>
                      <a:rPr lang="en-US" sz="1200" b="0" baseline="0" dirty="0" smtClean="0"/>
                      <a:t> </a:t>
                    </a:r>
                    <a:r>
                      <a:rPr lang="ru-RU" sz="1200" b="0" baseline="0" dirty="0" smtClean="0"/>
                      <a:t>727</a:t>
                    </a:r>
                    <a:r>
                      <a:rPr lang="en-US" sz="1200" b="0" baseline="0" dirty="0" smtClean="0"/>
                      <a:t>,</a:t>
                    </a:r>
                    <a:r>
                      <a:rPr lang="ru-RU" sz="1200" b="0" baseline="0" dirty="0" smtClean="0"/>
                      <a:t>0</a:t>
                    </a:r>
                  </a:p>
                  <a:p>
                    <a:r>
                      <a:rPr lang="ru-RU" sz="1200" b="0" baseline="0" dirty="0" smtClean="0"/>
                      <a:t>(15,6%)</a:t>
                    </a:r>
                    <a:endParaRPr lang="ru-RU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0" baseline="0" dirty="0" smtClean="0"/>
                      <a:t>802</a:t>
                    </a:r>
                    <a:r>
                      <a:rPr lang="en-US" sz="1200" b="0" baseline="0" dirty="0" smtClean="0"/>
                      <a:t> </a:t>
                    </a:r>
                    <a:r>
                      <a:rPr lang="ru-RU" sz="1200" b="0" baseline="0" dirty="0" smtClean="0"/>
                      <a:t>244</a:t>
                    </a:r>
                    <a:r>
                      <a:rPr lang="en-US" sz="1200" b="0" baseline="0" dirty="0" smtClean="0"/>
                      <a:t>,</a:t>
                    </a:r>
                    <a:r>
                      <a:rPr lang="ru-RU" sz="1200" b="0" baseline="0" dirty="0" smtClean="0"/>
                      <a:t>9 </a:t>
                    </a:r>
                  </a:p>
                  <a:p>
                    <a:r>
                      <a:rPr lang="ru-RU" sz="1200" b="0" baseline="0" dirty="0" smtClean="0"/>
                      <a:t>(22,6%)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0" baseline="0" dirty="0" smtClean="0"/>
                      <a:t>2</a:t>
                    </a:r>
                    <a:r>
                      <a:rPr lang="en-US" sz="1200" b="0" baseline="0" dirty="0" smtClean="0"/>
                      <a:t> </a:t>
                    </a:r>
                    <a:r>
                      <a:rPr lang="ru-RU" sz="1200" b="0" baseline="0" dirty="0" smtClean="0"/>
                      <a:t>131</a:t>
                    </a:r>
                    <a:r>
                      <a:rPr lang="en-US" sz="1200" b="0" baseline="0" dirty="0" smtClean="0"/>
                      <a:t> </a:t>
                    </a:r>
                    <a:r>
                      <a:rPr lang="ru-RU" sz="1200" b="0" baseline="0" dirty="0" smtClean="0"/>
                      <a:t>368</a:t>
                    </a:r>
                    <a:r>
                      <a:rPr lang="en-US" sz="1200" b="0" baseline="0" dirty="0" smtClean="0"/>
                      <a:t>,</a:t>
                    </a:r>
                    <a:r>
                      <a:rPr lang="ru-RU" sz="1200" b="0" baseline="0" dirty="0" smtClean="0"/>
                      <a:t>1</a:t>
                    </a:r>
                  </a:p>
                  <a:p>
                    <a:r>
                      <a:rPr lang="ru-RU" sz="1200" b="0" baseline="0" dirty="0" smtClean="0"/>
                      <a:t>(60,1%)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6022408963585435E-3"/>
                  <c:y val="-0.13930348258706468"/>
                </c:manualLayout>
              </c:layout>
              <c:tx>
                <c:rich>
                  <a:bodyPr/>
                  <a:lstStyle/>
                  <a:p>
                    <a:r>
                      <a:rPr lang="ru-RU" sz="1200" b="0" baseline="0" dirty="0" smtClean="0"/>
                      <a:t>57 487,5</a:t>
                    </a:r>
                  </a:p>
                  <a:p>
                    <a:r>
                      <a:rPr lang="ru-RU" sz="1200" b="0" baseline="0" dirty="0" smtClean="0"/>
                      <a:t>(1,7%)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 b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Лист1!$A$6:$A$9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Лист1!$B$6:$B$9</c:f>
              <c:numCache>
                <c:formatCode>#,##0.0</c:formatCode>
                <c:ptCount val="4"/>
                <c:pt idx="0">
                  <c:v>553727</c:v>
                </c:pt>
                <c:pt idx="1">
                  <c:v>802244.87</c:v>
                </c:pt>
                <c:pt idx="2">
                  <c:v>1869706.4</c:v>
                </c:pt>
                <c:pt idx="3">
                  <c:v>22822.1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2.3964688237499723E-2"/>
          <c:y val="0.9255746856269832"/>
          <c:w val="0.92942844597956864"/>
          <c:h val="7.4425314373016804E-2"/>
        </c:manualLayout>
      </c:layout>
      <c:overlay val="0"/>
      <c:txPr>
        <a:bodyPr/>
        <a:lstStyle/>
        <a:p>
          <a:pPr>
            <a:defRPr sz="1400" b="1" i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865600133316668"/>
          <c:y val="0.17770844269466315"/>
          <c:w val="0.78313481648127325"/>
          <c:h val="0.82229155730533698"/>
        </c:manualLayout>
      </c:layout>
      <c:doughnutChart>
        <c:varyColors val="1"/>
        <c:ser>
          <c:idx val="0"/>
          <c:order val="0"/>
          <c:tx>
            <c:strRef>
              <c:f>Лист1!$C$5</c:f>
              <c:strCache>
                <c:ptCount val="1"/>
                <c:pt idx="0">
                  <c:v>2020 (прогноз)</c:v>
                </c:pt>
              </c:strCache>
            </c:strRef>
          </c:tx>
          <c:explosion val="1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dirty="0" smtClean="0"/>
                      <a:t>491</a:t>
                    </a:r>
                    <a:r>
                      <a:rPr lang="en-US" sz="1200" dirty="0" smtClean="0"/>
                      <a:t> </a:t>
                    </a:r>
                    <a:r>
                      <a:rPr lang="ru-RU" sz="1200" dirty="0" smtClean="0"/>
                      <a:t>550</a:t>
                    </a:r>
                    <a:r>
                      <a:rPr lang="en-US" sz="1200" dirty="0" smtClean="0"/>
                      <a:t>,</a:t>
                    </a:r>
                    <a:r>
                      <a:rPr lang="ru-RU" sz="1200" dirty="0" smtClean="0"/>
                      <a:t>1</a:t>
                    </a:r>
                    <a:r>
                      <a:rPr lang="ru-RU" sz="1200" baseline="0" dirty="0" smtClean="0"/>
                      <a:t> </a:t>
                    </a:r>
                  </a:p>
                  <a:p>
                    <a:r>
                      <a:rPr lang="ru-RU" sz="1200" baseline="0" dirty="0" smtClean="0"/>
                      <a:t>(13,2%)</a:t>
                    </a:r>
                    <a:endParaRPr lang="ru-RU" baseline="0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dirty="0" smtClean="0"/>
                      <a:t>728</a:t>
                    </a:r>
                    <a:r>
                      <a:rPr lang="en-US" sz="1200" dirty="0" smtClean="0"/>
                      <a:t> </a:t>
                    </a:r>
                    <a:r>
                      <a:rPr lang="ru-RU" sz="1200" dirty="0" smtClean="0"/>
                      <a:t>169</a:t>
                    </a:r>
                    <a:r>
                      <a:rPr lang="en-US" sz="1200" dirty="0" smtClean="0"/>
                      <a:t>,</a:t>
                    </a:r>
                    <a:r>
                      <a:rPr lang="ru-RU" sz="1200" dirty="0" smtClean="0"/>
                      <a:t>5</a:t>
                    </a:r>
                  </a:p>
                  <a:p>
                    <a:r>
                      <a:rPr lang="ru-RU" sz="1200" dirty="0" smtClean="0"/>
                      <a:t>(19,6%)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dirty="0" smtClean="0"/>
                      <a:t>2</a:t>
                    </a:r>
                    <a:r>
                      <a:rPr lang="en-US" sz="1200" dirty="0" smtClean="0"/>
                      <a:t> </a:t>
                    </a:r>
                    <a:r>
                      <a:rPr lang="ru-RU" sz="1200" dirty="0" smtClean="0"/>
                      <a:t>292</a:t>
                    </a:r>
                    <a:r>
                      <a:rPr lang="en-US" sz="1200" dirty="0" smtClean="0"/>
                      <a:t> </a:t>
                    </a:r>
                    <a:r>
                      <a:rPr lang="ru-RU" sz="1200" dirty="0" smtClean="0"/>
                      <a:t>273</a:t>
                    </a:r>
                    <a:r>
                      <a:rPr lang="en-US" sz="1200" dirty="0" smtClean="0"/>
                      <a:t>,</a:t>
                    </a:r>
                    <a:r>
                      <a:rPr lang="ru-RU" sz="1200" dirty="0" smtClean="0"/>
                      <a:t>1</a:t>
                    </a:r>
                  </a:p>
                  <a:p>
                    <a:r>
                      <a:rPr lang="ru-RU" sz="1200" dirty="0" smtClean="0"/>
                      <a:t>(61,6%)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227513227513227E-2"/>
                  <c:y val="-0.15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208</a:t>
                    </a:r>
                    <a:r>
                      <a:rPr lang="ru-RU" sz="1200" baseline="0" dirty="0" smtClean="0"/>
                      <a:t> 247,7</a:t>
                    </a:r>
                    <a:endParaRPr lang="ru-RU" sz="1200" dirty="0" smtClean="0"/>
                  </a:p>
                  <a:p>
                    <a:r>
                      <a:rPr lang="ru-RU" sz="1200" baseline="0" dirty="0" smtClean="0"/>
                      <a:t> (5,6%)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val>
            <c:numRef>
              <c:f>Лист1!$C$6:$C$9</c:f>
              <c:numCache>
                <c:formatCode>#,##0.0</c:formatCode>
                <c:ptCount val="4"/>
                <c:pt idx="0">
                  <c:v>607516.80000000005</c:v>
                </c:pt>
                <c:pt idx="1">
                  <c:v>387853.5</c:v>
                </c:pt>
                <c:pt idx="2">
                  <c:v>1518581.5</c:v>
                </c:pt>
                <c:pt idx="3">
                  <c:v>4493.1980899999999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4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3256776142253024E-4"/>
          <c:y val="0"/>
          <c:w val="0.55497576862715581"/>
          <c:h val="0.84790841404179629"/>
        </c:manualLayout>
      </c:layout>
      <c:pie3D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  <c:spPr>
              <a:solidFill>
                <a:srgbClr val="FFFF00"/>
              </a:solidFill>
            </c:spPr>
          </c:dPt>
          <c:dPt>
            <c:idx val="8"/>
            <c:bubble3D val="0"/>
          </c:dPt>
          <c:dPt>
            <c:idx val="9"/>
            <c:bubble3D val="0"/>
          </c:dPt>
          <c:dPt>
            <c:idx val="10"/>
            <c:bubble3D val="0"/>
          </c:dPt>
          <c:dLbls>
            <c:numFmt formatCode="General\ \%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multiLvlStrRef>
              <c:f>Лист3!$A$7:$B$17</c:f>
              <c:multiLvlStrCache>
                <c:ptCount val="10"/>
                <c:lvl>
                  <c:pt idx="0">
                    <c:v>Обрабатывающие производства</c:v>
                  </c:pt>
                  <c:pt idx="1">
                    <c:v>Оптовая и розничная торговля; ремонт автотранспортных средств и мотоциклов</c:v>
                  </c:pt>
                  <c:pt idx="2">
                    <c:v>Транспортировка и хранение</c:v>
                  </c:pt>
                  <c:pt idx="3">
                    <c:v>Государственное управление и обеспечение,  военной безопасности; социальное обеспечение, административная деятельность</c:v>
                  </c:pt>
                  <c:pt idx="4">
                    <c:v>Деятельность в области здравоохранения и социальных услуг</c:v>
                  </c:pt>
                  <c:pt idx="5">
                    <c:v>Строительство</c:v>
                  </c:pt>
                  <c:pt idx="6">
                    <c:v>Сельское, лесное хозяйство, охота, рыболовство и рыбоводство</c:v>
                  </c:pt>
                  <c:pt idx="7">
                    <c:v>Образование</c:v>
                  </c:pt>
                  <c:pt idx="8">
                    <c:v>Прочие виды услуг</c:v>
                  </c:pt>
                  <c:pt idx="9">
                    <c:v>остальное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</c:lvl>
              </c:multiLvlStrCache>
            </c:multiLvlStrRef>
          </c:cat>
          <c:val>
            <c:numRef>
              <c:f>Лист3!$C$7:$C$17</c:f>
              <c:numCache>
                <c:formatCode>General</c:formatCode>
                <c:ptCount val="10"/>
                <c:pt idx="0">
                  <c:v>16.100000000000001</c:v>
                </c:pt>
                <c:pt idx="1">
                  <c:v>21.4</c:v>
                </c:pt>
                <c:pt idx="2">
                  <c:v>29.5</c:v>
                </c:pt>
                <c:pt idx="3">
                  <c:v>6</c:v>
                </c:pt>
                <c:pt idx="4">
                  <c:v>3</c:v>
                </c:pt>
                <c:pt idx="5">
                  <c:v>1.4</c:v>
                </c:pt>
                <c:pt idx="6">
                  <c:v>1.5</c:v>
                </c:pt>
                <c:pt idx="7">
                  <c:v>3.5</c:v>
                </c:pt>
                <c:pt idx="8">
                  <c:v>8.1</c:v>
                </c:pt>
                <c:pt idx="9">
                  <c:v>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55568352445631253"/>
          <c:y val="1.2736337039567938E-3"/>
          <c:w val="0.4421446173489208"/>
          <c:h val="0.9756432364941799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0.02878</cdr:y>
    </cdr:from>
    <cdr:to>
      <cdr:x>0.32148</cdr:x>
      <cdr:y>0.15663</cdr:y>
    </cdr:to>
    <cdr:sp macro="" textlink="">
      <cdr:nvSpPr>
        <cdr:cNvPr id="2" name="TextBox 15">
          <a:extLst xmlns:a="http://schemas.openxmlformats.org/drawingml/2006/main">
            <a:ext uri="{FF2B5EF4-FFF2-40B4-BE49-F238E27FC236}">
              <a16:creationId xmlns:lc="http://schemas.openxmlformats.org/drawingml/2006/lockedCanvas" xmlns:a16="http://schemas.microsoft.com/office/drawing/2014/main" xmlns:p="http://schemas.openxmlformats.org/presentationml/2006/main" xmlns:r="http://schemas.openxmlformats.org/officeDocument/2006/relationships" xmlns="" id="{9B01B54C-49A2-4772-92A5-3B907C104444}"/>
            </a:ext>
          </a:extLst>
        </cdr:cNvPr>
        <cdr:cNvSpPr txBox="1"/>
      </cdr:nvSpPr>
      <cdr:spPr>
        <a:xfrm xmlns:a="http://schemas.openxmlformats.org/drawingml/2006/main">
          <a:off x="-409574" y="76200"/>
          <a:ext cx="1190626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>
              <a:solidFill>
                <a:srgbClr val="00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ДОХОДЫ</a:t>
          </a:r>
        </a:p>
      </cdr:txBody>
    </cdr:sp>
  </cdr:relSizeAnchor>
  <cdr:relSizeAnchor xmlns:cdr="http://schemas.openxmlformats.org/drawingml/2006/chartDrawing">
    <cdr:from>
      <cdr:x>0.00257</cdr:x>
      <cdr:y>0.17242</cdr:y>
    </cdr:from>
    <cdr:to>
      <cdr:x>0.24734</cdr:x>
      <cdr:y>0.32352</cdr:y>
    </cdr:to>
    <cdr:sp macro="" textlink="">
      <cdr:nvSpPr>
        <cdr:cNvPr id="4" name="TextBox 75">
          <a:extLst xmlns:a="http://schemas.openxmlformats.org/drawingml/2006/main">
            <a:ext uri="{FF2B5EF4-FFF2-40B4-BE49-F238E27FC236}">
              <a16:creationId xmlns:lc="http://schemas.openxmlformats.org/drawingml/2006/lockedCanvas" xmlns:a16="http://schemas.microsoft.com/office/drawing/2014/main" xmlns:p="http://schemas.openxmlformats.org/presentationml/2006/main" xmlns:r="http://schemas.openxmlformats.org/officeDocument/2006/relationships" xmlns="" id="{D61F4F60-CF35-49CD-91AA-7768C4DD865C}"/>
            </a:ext>
          </a:extLst>
        </cdr:cNvPr>
        <cdr:cNvSpPr txBox="1"/>
      </cdr:nvSpPr>
      <cdr:spPr>
        <a:xfrm xmlns:a="http://schemas.openxmlformats.org/drawingml/2006/main">
          <a:off x="9518" y="456560"/>
          <a:ext cx="906526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ts val="1200"/>
            </a:lnSpc>
          </a:pPr>
          <a:r>
            <a:rPr lang="ru-RU" sz="1600" b="1" dirty="0" smtClean="0">
              <a:solidFill>
                <a:srgbClr val="00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4 800,7</a:t>
          </a:r>
          <a:endParaRPr lang="ru-RU" sz="1600" b="1" dirty="0">
            <a:solidFill>
              <a:srgbClr val="00CC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  <a:p xmlns:a="http://schemas.openxmlformats.org/drawingml/2006/main">
          <a:pPr algn="ctr">
            <a:lnSpc>
              <a:spcPts val="1200"/>
            </a:lnSpc>
          </a:pPr>
          <a:r>
            <a:rPr lang="ru-RU" sz="900" b="1" dirty="0" smtClean="0">
              <a:solidFill>
                <a:srgbClr val="00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МЛН. РУБ</a:t>
          </a:r>
          <a:r>
            <a:rPr lang="ru-RU" sz="900" b="1" dirty="0">
              <a:solidFill>
                <a:srgbClr val="00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cdr:txBody>
    </cdr:sp>
  </cdr:relSizeAnchor>
  <cdr:relSizeAnchor xmlns:cdr="http://schemas.openxmlformats.org/drawingml/2006/chartDrawing">
    <cdr:from>
      <cdr:x>0.45274</cdr:x>
      <cdr:y>0.81342</cdr:y>
    </cdr:from>
    <cdr:to>
      <cdr:x>0.46649</cdr:x>
      <cdr:y>0.93528</cdr:y>
    </cdr:to>
    <cdr:sp macro="" textlink="">
      <cdr:nvSpPr>
        <cdr:cNvPr id="6" name="Прямоугольник 5">
          <a:extLst xmlns:a="http://schemas.openxmlformats.org/drawingml/2006/main">
            <a:ext uri="{FF2B5EF4-FFF2-40B4-BE49-F238E27FC236}">
              <a16:creationId xmlns:lc="http://schemas.openxmlformats.org/drawingml/2006/lockedCanvas" xmlns:a16="http://schemas.microsoft.com/office/drawing/2014/main" xmlns:p="http://schemas.openxmlformats.org/presentationml/2006/main" xmlns:r="http://schemas.openxmlformats.org/officeDocument/2006/relationships" xmlns="" id="{447FA960-7C20-4343-AE77-A035121474C5}"/>
            </a:ext>
          </a:extLst>
        </cdr:cNvPr>
        <cdr:cNvSpPr/>
      </cdr:nvSpPr>
      <cdr:spPr>
        <a:xfrm xmlns:a="http://schemas.openxmlformats.org/drawingml/2006/main" rot="686063">
          <a:off x="1676761" y="2153895"/>
          <a:ext cx="50924" cy="322680"/>
        </a:xfrm>
        <a:prstGeom xmlns:a="http://schemas.openxmlformats.org/drawingml/2006/main" prst="rect">
          <a:avLst/>
        </a:prstGeom>
        <a:solidFill xmlns:a="http://schemas.openxmlformats.org/drawingml/2006/main">
          <a:schemeClr val="tx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0.24734</cdr:x>
      <cdr:y>0.93717</cdr:y>
    </cdr:from>
    <cdr:to>
      <cdr:x>0.44627</cdr:x>
      <cdr:y>1</cdr:y>
    </cdr:to>
    <cdr:sp macro="" textlink="">
      <cdr:nvSpPr>
        <cdr:cNvPr id="7" name="Полилиния 6"/>
        <cdr:cNvSpPr/>
      </cdr:nvSpPr>
      <cdr:spPr>
        <a:xfrm xmlns:a="http://schemas.openxmlformats.org/drawingml/2006/main">
          <a:off x="916035" y="2481579"/>
          <a:ext cx="736754" cy="166371"/>
        </a:xfrm>
        <a:custGeom xmlns:a="http://schemas.openxmlformats.org/drawingml/2006/main">
          <a:avLst/>
          <a:gdLst>
            <a:gd name="connsiteX0" fmla="*/ 795130 w 795130"/>
            <a:gd name="connsiteY0" fmla="*/ 0 h 365760"/>
            <a:gd name="connsiteX1" fmla="*/ 636104 w 795130"/>
            <a:gd name="connsiteY1" fmla="*/ 365760 h 365760"/>
            <a:gd name="connsiteX2" fmla="*/ 0 w 795130"/>
            <a:gd name="connsiteY2" fmla="*/ 365760 h 365760"/>
            <a:gd name="connsiteX0" fmla="*/ 795130 w 795130"/>
            <a:gd name="connsiteY0" fmla="*/ 0 h 421419"/>
            <a:gd name="connsiteX1" fmla="*/ 636104 w 795130"/>
            <a:gd name="connsiteY1" fmla="*/ 421419 h 421419"/>
            <a:gd name="connsiteX2" fmla="*/ 0 w 795130"/>
            <a:gd name="connsiteY2" fmla="*/ 421419 h 421419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</a:cxnLst>
          <a:rect l="l" t="t" r="r" b="b"/>
          <a:pathLst>
            <a:path w="795130" h="421419">
              <a:moveTo>
                <a:pt x="795130" y="0"/>
              </a:moveTo>
              <a:lnTo>
                <a:pt x="636104" y="421419"/>
              </a:lnTo>
              <a:lnTo>
                <a:pt x="0" y="421419"/>
              </a:lnTo>
            </a:path>
          </a:pathLst>
        </a:custGeom>
        <a:noFill xmlns:a="http://schemas.openxmlformats.org/drawingml/2006/main"/>
        <a:ln xmlns:a="http://schemas.openxmlformats.org/drawingml/2006/main" w="38100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</cdr:x>
      <cdr:y>0.82823</cdr:y>
    </cdr:from>
    <cdr:to>
      <cdr:x>0.29039</cdr:x>
      <cdr:y>0.93284</cdr:y>
    </cdr:to>
    <cdr:sp macro="" textlink="">
      <cdr:nvSpPr>
        <cdr:cNvPr id="9" name="TextBox 24">
          <a:extLst xmlns:a="http://schemas.openxmlformats.org/drawingml/2006/main">
            <a:ext uri="{FF2B5EF4-FFF2-40B4-BE49-F238E27FC236}">
              <a16:creationId xmlns:lc="http://schemas.openxmlformats.org/drawingml/2006/lockedCanvas" xmlns:a16="http://schemas.microsoft.com/office/drawing/2014/main" xmlns:p="http://schemas.openxmlformats.org/presentationml/2006/main" xmlns:r="http://schemas.openxmlformats.org/officeDocument/2006/relationships" xmlns="" id="{E0EC2B8F-2F13-4BCE-8231-5EE87CC26E87}"/>
            </a:ext>
          </a:extLst>
        </cdr:cNvPr>
        <cdr:cNvSpPr txBox="1"/>
      </cdr:nvSpPr>
      <cdr:spPr>
        <a:xfrm xmlns:a="http://schemas.openxmlformats.org/drawingml/2006/main">
          <a:off x="0" y="2193112"/>
          <a:ext cx="1075487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accent6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ПРОФИЦИТ</a:t>
          </a:r>
          <a:endParaRPr lang="ru-RU" sz="1200" b="1" dirty="0">
            <a:solidFill>
              <a:schemeClr val="accent6">
                <a:lumMod val="2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0.17647</cdr:x>
      <cdr:y>0.49254</cdr:y>
    </cdr:from>
    <cdr:to>
      <cdr:x>0.36134</cdr:x>
      <cdr:y>0.58209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00200" y="2514600"/>
          <a:ext cx="1676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atin typeface="+mj-lt"/>
              <a:cs typeface="Arial" pitchFamily="34" charset="0"/>
            </a:rPr>
            <a:t>3 544 827,5</a:t>
          </a:r>
          <a:endParaRPr lang="ru-RU" sz="2400" b="1" dirty="0">
            <a:latin typeface="+mj-lt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0.15966</cdr:x>
      <cdr:y>0.26866</cdr:y>
    </cdr:to>
    <cdr:sp macro="" textlink="">
      <cdr:nvSpPr>
        <cdr:cNvPr id="4" name="Блок-схема: узел 3"/>
        <cdr:cNvSpPr/>
      </cdr:nvSpPr>
      <cdr:spPr bwMode="auto">
        <a:xfrm xmlns:a="http://schemas.openxmlformats.org/drawingml/2006/main">
          <a:off x="0" y="0"/>
          <a:ext cx="1447800" cy="1371600"/>
        </a:xfrm>
        <a:prstGeom xmlns:a="http://schemas.openxmlformats.org/drawingml/2006/main" prst="flowChartConnector">
          <a:avLst/>
        </a:prstGeom>
        <a:gradFill xmlns:a="http://schemas.openxmlformats.org/drawingml/2006/main" rotWithShape="1">
          <a:gsLst>
            <a:gs pos="0">
              <a:schemeClr val="bg1">
                <a:lumMod val="20000"/>
                <a:lumOff val="80000"/>
              </a:schemeClr>
            </a:gs>
            <a:gs pos="100000">
              <a:schemeClr val="accent1"/>
            </a:gs>
          </a:gsLst>
          <a:lin ang="5400000" scaled="1"/>
        </a:gra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algn="ctr"/>
          <a:endParaRPr lang="ru-RU" sz="1400" b="1" dirty="0" smtClean="0">
            <a:latin typeface="+mj-lt"/>
            <a:cs typeface="Arial" pitchFamily="34" charset="0"/>
          </a:endParaRPr>
        </a:p>
        <a:p xmlns:a="http://schemas.openxmlformats.org/drawingml/2006/main">
          <a:pPr algn="ctr"/>
          <a:r>
            <a:rPr lang="ru-RU" sz="1400" b="1" dirty="0" smtClean="0">
              <a:latin typeface="+mj-lt"/>
              <a:cs typeface="Arial" pitchFamily="34" charset="0"/>
            </a:rPr>
            <a:t>2021 год (отчёт)</a:t>
          </a:r>
          <a:endParaRPr lang="ru-RU" sz="1400" b="1" dirty="0">
            <a:latin typeface="+mj-lt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0.39683</cdr:x>
      <cdr:y>0.45</cdr:y>
    </cdr:from>
    <cdr:to>
      <cdr:x>0.5873</cdr:x>
      <cdr:y>0.65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05000" y="20574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0.39683</cdr:x>
      <cdr:y>0.53333</cdr:y>
    </cdr:from>
    <cdr:to>
      <cdr:x>0.77778</cdr:x>
      <cdr:y>0.65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05000" y="2438400"/>
          <a:ext cx="1828800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atin typeface="+mj-lt"/>
            </a:rPr>
            <a:t>3 720 240,4</a:t>
          </a:r>
          <a:endParaRPr lang="ru-RU" sz="2400" b="1" dirty="0">
            <a:latin typeface="+mj-lt"/>
          </a:endParaRPr>
        </a:p>
      </cdr:txBody>
    </cdr:sp>
  </cdr:relSizeAnchor>
  <cdr:relSizeAnchor xmlns:cdr="http://schemas.openxmlformats.org/drawingml/2006/chartDrawing">
    <cdr:from>
      <cdr:x>0.01058</cdr:x>
      <cdr:y>0</cdr:y>
    </cdr:from>
    <cdr:to>
      <cdr:x>0.31746</cdr:x>
      <cdr:y>0.31667</cdr:y>
    </cdr:to>
    <cdr:sp macro="" textlink="">
      <cdr:nvSpPr>
        <cdr:cNvPr id="5" name="Блок-схема: узел 4"/>
        <cdr:cNvSpPr/>
      </cdr:nvSpPr>
      <cdr:spPr bwMode="auto">
        <a:xfrm xmlns:a="http://schemas.openxmlformats.org/drawingml/2006/main">
          <a:off x="50800" y="0"/>
          <a:ext cx="1473200" cy="1447800"/>
        </a:xfrm>
        <a:prstGeom xmlns:a="http://schemas.openxmlformats.org/drawingml/2006/main" prst="flowChartConnector">
          <a:avLst/>
        </a:prstGeom>
        <a:gradFill xmlns:a="http://schemas.openxmlformats.org/drawingml/2006/main" rotWithShape="1">
          <a:gsLst>
            <a:gs pos="0">
              <a:schemeClr val="bg1">
                <a:lumMod val="20000"/>
                <a:lumOff val="80000"/>
              </a:schemeClr>
            </a:gs>
            <a:gs pos="100000">
              <a:schemeClr val="accent1"/>
            </a:gs>
          </a:gsLst>
          <a:lin ang="5400000" scaled="1"/>
        </a:gra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1400" b="1" dirty="0" smtClean="0">
            <a:latin typeface="+mj-lt"/>
            <a:cs typeface="Arial" pitchFamily="34" charset="0"/>
          </a:endParaRPr>
        </a:p>
        <a:p xmlns:a="http://schemas.openxmlformats.org/drawingml/2006/main">
          <a:pPr algn="ctr"/>
          <a:r>
            <a:rPr lang="ru-RU" sz="1400" b="1" dirty="0" smtClean="0">
              <a:latin typeface="+mj-lt"/>
              <a:cs typeface="Arial" pitchFamily="34" charset="0"/>
            </a:rPr>
            <a:t>2022 год отчёт)</a:t>
          </a:r>
          <a:endParaRPr lang="ru-RU" sz="1400" b="1" dirty="0">
            <a:latin typeface="+mj-lt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i="0">
                <a:solidFill>
                  <a:srgbClr val="0066FF"/>
                </a:solidFill>
                <a:latin typeface="Verdana" pitchFamily="34" charset="0"/>
              </a:defRPr>
            </a:lvl1pPr>
          </a:lstStyle>
          <a:p>
            <a:endParaRPr lang="ru-RU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1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i="0">
                <a:solidFill>
                  <a:srgbClr val="0066FF"/>
                </a:solidFill>
                <a:latin typeface="Verdana" pitchFamily="34" charset="0"/>
              </a:defRPr>
            </a:lvl1pPr>
          </a:lstStyle>
          <a:p>
            <a:fld id="{D260E6EB-021E-4E8B-893E-A26CBAEA9D6F}" type="datetimeFigureOut">
              <a:rPr lang="ru-RU"/>
              <a:pPr/>
              <a:t>23.06.2023</a:t>
            </a:fld>
            <a:endParaRPr lang="ru-RU"/>
          </a:p>
        </p:txBody>
      </p:sp>
      <p:sp>
        <p:nvSpPr>
          <p:cNvPr id="901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01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4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1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i="0">
                <a:solidFill>
                  <a:srgbClr val="0066FF"/>
                </a:solidFill>
                <a:latin typeface="Verdana" pitchFamily="34" charset="0"/>
              </a:defRPr>
            </a:lvl1pPr>
          </a:lstStyle>
          <a:p>
            <a:endParaRPr lang="ru-RU"/>
          </a:p>
        </p:txBody>
      </p:sp>
      <p:sp>
        <p:nvSpPr>
          <p:cNvPr id="901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1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i="0">
                <a:solidFill>
                  <a:srgbClr val="0066FF"/>
                </a:solidFill>
                <a:latin typeface="Verdana" pitchFamily="34" charset="0"/>
              </a:defRPr>
            </a:lvl1pPr>
          </a:lstStyle>
          <a:p>
            <a:fld id="{BA281BB1-98E3-4EF0-A9BE-F2001296608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9202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353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1935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spcBef>
                <a:spcPct val="20000"/>
              </a:spcBef>
              <a:buClr>
                <a:srgbClr val="0000FF"/>
              </a:buClr>
            </a:pPr>
            <a:fld id="{4B535205-2733-4192-A1F6-C0172E9B8091}" type="slidenum">
              <a:rPr lang="ru-RU" altLang="ru-RU" smtClean="0">
                <a:solidFill>
                  <a:srgbClr val="0066FF"/>
                </a:solidFill>
                <a:latin typeface="Verdana" pitchFamily="34" charset="0"/>
              </a:rPr>
              <a:pPr algn="r">
                <a:spcBef>
                  <a:spcPct val="20000"/>
                </a:spcBef>
                <a:buClr>
                  <a:srgbClr val="0000FF"/>
                </a:buClr>
              </a:pPr>
              <a:t>10</a:t>
            </a:fld>
            <a:endParaRPr lang="ru-RU" altLang="ru-RU" dirty="0" smtClean="0">
              <a:solidFill>
                <a:srgbClr val="0066FF"/>
              </a:solidFill>
              <a:latin typeface="Verdan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915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ABB99-427E-42BB-B648-E560A840D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942275"/>
      </p:ext>
    </p:extLst>
  </p:cSld>
  <p:clrMapOvr>
    <a:masterClrMapping/>
  </p:clrMapOvr>
  <p:transition spd="med"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4314A-278F-4281-8908-BB7E77A85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25086"/>
      </p:ext>
    </p:extLst>
  </p:cSld>
  <p:clrMapOvr>
    <a:masterClrMapping/>
  </p:clrMapOvr>
  <p:transition spd="med"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62D60-DAC3-485A-BBB7-6B49170A8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855658"/>
      </p:ext>
    </p:extLst>
  </p:cSld>
  <p:clrMapOvr>
    <a:masterClrMapping/>
  </p:clrMapOvr>
  <p:transition spd="med" advClick="0" advTm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8540750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1625" y="3963988"/>
            <a:ext cx="8540750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23033-076D-46CA-8E06-4A604D8B0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919128"/>
      </p:ext>
    </p:extLst>
  </p:cSld>
  <p:clrMapOvr>
    <a:masterClrMapping/>
  </p:clrMapOvr>
  <p:transition spd="med" advClick="0" advTm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351E8-02AC-4B6D-955A-2126C8EF0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158884"/>
      </p:ext>
    </p:extLst>
  </p:cSld>
  <p:clrMapOvr>
    <a:masterClrMapping/>
  </p:clrMapOvr>
  <p:transition spd="med" advClick="0" advTm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01625" y="1676400"/>
            <a:ext cx="8540750" cy="442277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9AD08-2D6A-4061-86EF-74AE8D59C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44904"/>
      </p:ext>
    </p:extLst>
  </p:cSld>
  <p:clrMapOvr>
    <a:masterClrMapping/>
  </p:clrMapOvr>
  <p:transition spd="med" advClick="0" advTm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4194175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63988"/>
            <a:ext cx="4194175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7F598-5AC2-4F7A-A779-221CAA9672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980937"/>
      </p:ext>
    </p:extLst>
  </p:cSld>
  <p:clrMapOvr>
    <a:masterClrMapping/>
  </p:clrMapOvr>
  <p:transition advClick="0" advTm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915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ABB99-427E-42BB-B648-E560A840DA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410225"/>
      </p:ext>
    </p:extLst>
  </p:cSld>
  <p:clrMapOvr>
    <a:masterClrMapping/>
  </p:clrMapOvr>
  <p:transition spd="med" advClick="0" advTm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56C1E-05AA-42BF-B703-AC74242A3F5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150572"/>
      </p:ext>
    </p:extLst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5BA98-BC3C-40F1-AAD2-7693C1A176F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091715"/>
      </p:ext>
    </p:extLst>
  </p:cSld>
  <p:clrMapOvr>
    <a:masterClrMapping/>
  </p:clrMapOvr>
  <p:transition spd="med" advClick="0" advTm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00E18-4C54-4D35-BEE1-3A498813718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26890"/>
      </p:ext>
    </p:extLst>
  </p:cSld>
  <p:clrMapOvr>
    <a:masterClrMapping/>
  </p:clrMapOvr>
  <p:transition spd="med"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56C1E-05AA-42BF-B703-AC74242A3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48934"/>
      </p:ext>
    </p:extLst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DF8BF-3542-4FF1-ACC2-F86E5D20E9D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090761"/>
      </p:ext>
    </p:extLst>
  </p:cSld>
  <p:clrMapOvr>
    <a:masterClrMapping/>
  </p:clrMapOvr>
  <p:transition spd="med" advClick="0" advTm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280A7-D4AB-4B36-BFF0-1E1F8ABA863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550045"/>
      </p:ext>
    </p:extLst>
  </p:cSld>
  <p:clrMapOvr>
    <a:masterClrMapping/>
  </p:clrMapOvr>
  <p:transition spd="med" advClick="0" advTm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3CA54-44D1-4E80-8F6F-93738A27140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526626"/>
      </p:ext>
    </p:extLst>
  </p:cSld>
  <p:clrMapOvr>
    <a:masterClrMapping/>
  </p:clrMapOvr>
  <p:transition spd="med" advClick="0" advTm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57F3E-4460-4301-93E2-013194A5D99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857804"/>
      </p:ext>
    </p:extLst>
  </p:cSld>
  <p:clrMapOvr>
    <a:masterClrMapping/>
  </p:clrMapOvr>
  <p:transition spd="med" advClick="0" advTm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9116-7DAD-4AFB-9A4F-02675CBCA4E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139740"/>
      </p:ext>
    </p:extLst>
  </p:cSld>
  <p:clrMapOvr>
    <a:masterClrMapping/>
  </p:clrMapOvr>
  <p:transition spd="med" advClick="0" advTm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4314A-278F-4281-8908-BB7E77A85CB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984754"/>
      </p:ext>
    </p:extLst>
  </p:cSld>
  <p:clrMapOvr>
    <a:masterClrMapping/>
  </p:clrMapOvr>
  <p:transition spd="med" advClick="0" advTm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62D60-DAC3-485A-BBB7-6B49170A886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494914"/>
      </p:ext>
    </p:extLst>
  </p:cSld>
  <p:clrMapOvr>
    <a:masterClrMapping/>
  </p:clrMapOvr>
  <p:transition spd="med" advClick="0" advTm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8540750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1625" y="3963988"/>
            <a:ext cx="8540750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23033-076D-46CA-8E06-4A604D8B0AE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527403"/>
      </p:ext>
    </p:extLst>
  </p:cSld>
  <p:clrMapOvr>
    <a:masterClrMapping/>
  </p:clrMapOvr>
  <p:transition spd="med" advClick="0" advTm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351E8-02AC-4B6D-955A-2126C8EF059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341788"/>
      </p:ext>
    </p:extLst>
  </p:cSld>
  <p:clrMapOvr>
    <a:masterClrMapping/>
  </p:clrMapOvr>
  <p:transition spd="med" advClick="0" advTm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01625" y="1676400"/>
            <a:ext cx="8540750" cy="442277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9AD08-2D6A-4061-86EF-74AE8D59C36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021273"/>
      </p:ext>
    </p:extLst>
  </p:cSld>
  <p:clrMapOvr>
    <a:masterClrMapping/>
  </p:clrMapOvr>
  <p:transition spd="med"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5BA98-BC3C-40F1-AAD2-7693C1A176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077548"/>
      </p:ext>
    </p:extLst>
  </p:cSld>
  <p:clrMapOvr>
    <a:masterClrMapping/>
  </p:clrMapOvr>
  <p:transition spd="med" advClick="0" advTm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4194175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63988"/>
            <a:ext cx="4194175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7F598-5AC2-4F7A-A779-221CAA9672C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986030"/>
      </p:ext>
    </p:extLst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00E18-4C54-4D35-BEE1-3A4988137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835512"/>
      </p:ext>
    </p:extLst>
  </p:cSld>
  <p:clrMapOvr>
    <a:masterClrMapping/>
  </p:clrMapOvr>
  <p:transition spd="med"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DF8BF-3542-4FF1-ACC2-F86E5D20E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830891"/>
      </p:ext>
    </p:extLst>
  </p:cSld>
  <p:clrMapOvr>
    <a:masterClrMapping/>
  </p:clrMapOvr>
  <p:transition spd="med"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280A7-D4AB-4B36-BFF0-1E1F8ABA86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670331"/>
      </p:ext>
    </p:extLst>
  </p:cSld>
  <p:clrMapOvr>
    <a:masterClrMapping/>
  </p:clrMapOvr>
  <p:transition spd="med"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3CA54-44D1-4E80-8F6F-93738A271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190018"/>
      </p:ext>
    </p:extLst>
  </p:cSld>
  <p:clrMapOvr>
    <a:masterClrMapping/>
  </p:clrMapOvr>
  <p:transition spd="med"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57F3E-4460-4301-93E2-013194A5D9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6122"/>
      </p:ext>
    </p:extLst>
  </p:cSld>
  <p:clrMapOvr>
    <a:masterClrMapping/>
  </p:clrMapOvr>
  <p:transition spd="med"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9116-7DAD-4AFB-9A4F-02675CBCA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40131"/>
      </p:ext>
    </p:extLst>
  </p:cSld>
  <p:clrMapOvr>
    <a:masterClrMapping/>
  </p:clrMapOvr>
  <p:transition spd="med"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3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 b="0" i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 b="0" i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 b="0" i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1CB3DD37-23E9-4285-9EBB-4D45EB1C2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  <p:sldLayoutId id="2147483947" r:id="rId12"/>
    <p:sldLayoutId id="2147483948" r:id="rId13"/>
    <p:sldLayoutId id="2147483949" r:id="rId14"/>
    <p:sldLayoutId id="2147483935" r:id="rId15"/>
  </p:sldLayoutIdLst>
  <p:transition spd="slow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3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 b="0" i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 b="0" i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 b="0" i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1CB3DD37-23E9-4285-9EBB-4D45EB1C26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99963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  <p:sldLayoutId id="2147483962" r:id="rId12"/>
    <p:sldLayoutId id="2147483963" r:id="rId13"/>
    <p:sldLayoutId id="2147483964" r:id="rId14"/>
    <p:sldLayoutId id="2147483965" r:id="rId15"/>
  </p:sldLayoutIdLst>
  <p:transition spd="slow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2.xls"/><Relationship Id="rId5" Type="http://schemas.openxmlformats.org/officeDocument/2006/relationships/image" Target="../media/image13.png"/><Relationship Id="rId4" Type="http://schemas.openxmlformats.org/officeDocument/2006/relationships/oleObject" Target="../embeddings/Microsoft_Excel_97-2003_Worksheet1.xls"/><Relationship Id="rId9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fp=4&amp;img_url=http://files.rzn.info/data/image/news/base/2013/03/06/85896.jpg&amp;iorient=&amp;ih=&amp;icolor=&amp;p=4&amp;site=&amp;text=%D1%84%D0%B8%D0%BD%D0%B0%D0%BD%D1%81%D0%BE%D0%B2%D0%B0%D1%8F%20%D0%BF%D0%BE%D0%BC%D0%BE%D1%89%D1%8C%20%D0%B4%D1%80%D1%83%D0%B3%D0%B8%D0%BC%20%D0%B1%D1%8E%D0%B4%D0%B6%D0%B5%D1%82%D0%B0%D0%BC&amp;iw=&amp;wp=&amp;pos=135&amp;recent=&amp;type=&amp;isize=&amp;rpt=simage&amp;itype=&amp;nojs=1" TargetMode="External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hyperlink" Target="http://images.yandex.ru/yandsearch?fp=0&amp;img_url=http://www.foto.smga.ru/album/slides/gorod-mineralnye-vody-foto-991.JPG&amp;iorient=&amp;ih=&amp;icolor=&amp;site=&amp;text=%D1%88%D0%BA%D0%BE%D0%BB%D1%8B%20%D0%BC%D0%B8%D0%BD%D0%B5%D1%80%D0%B0%D0%BB%D1%8C%D0%BD%D1%8B%D1%85%20%D0%B2%D0%BE%D0%B4&amp;iw=&amp;wp=&amp;pos=2&amp;recent=&amp;type=&amp;isize=&amp;rpt=simage&amp;itype=&amp;noj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fp=1&amp;img_url=http://www.bishelp.ru/images/4asnii_gek.jpg&amp;iorient=&amp;ih=&amp;icolor=&amp;p=1&amp;site=&amp;text=%D0%BE%D0%BF%D0%BB%D0%B0%D1%82%D0%B0%20%D0%BA%D0%BE%D0%BC%D0%BC%D1%83%D0%BD%D0%B0%D0%BB%D1%8C%D0%BD%D1%8B%D1%85%20%D1%83%D1%81%D0%BB%D1%83%D0%B3&amp;iw=&amp;wp=&amp;pos=56&amp;recent=&amp;type=&amp;isize=&amp;rpt=simage&amp;itype=&amp;nojs=1" TargetMode="External"/><Relationship Id="rId5" Type="http://schemas.openxmlformats.org/officeDocument/2006/relationships/image" Target="../media/image18.jpeg"/><Relationship Id="rId4" Type="http://schemas.openxmlformats.org/officeDocument/2006/relationships/hyperlink" Target="http://images.yandex.ru/yandsearch?fp=0&amp;img_url=http://mirsovetov.ru/images/956/1.jpg&amp;iorient=&amp;ih=&amp;icolor=&amp;site=&amp;text=%D0%BE%D0%BF%D0%BB%D0%B0%D1%82%D0%B0%20%D1%82%D1%80%D1%83%D0%B4%D0%B0&amp;iw=&amp;wp=&amp;pos=0&amp;recent=&amp;type=&amp;isize=&amp;rpt=simage&amp;itype=&amp;nojs=1" TargetMode="External"/><Relationship Id="rId9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7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1884" y="304800"/>
            <a:ext cx="3124201" cy="609599"/>
          </a:xfrm>
        </p:spPr>
        <p:txBody>
          <a:bodyPr/>
          <a:lstStyle/>
          <a:p>
            <a:pPr lvl="0" algn="l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kern="1200" dirty="0" smtClean="0">
                <a:solidFill>
                  <a:prstClr val="black">
                    <a:lumMod val="85000"/>
                    <a:lumOff val="15000"/>
                  </a:prstClr>
                </a:solidFill>
                <a:effectLst/>
                <a:latin typeface="Arial "/>
                <a:ea typeface="+mn-ea"/>
                <a:cs typeface="+mn-cs"/>
              </a:rPr>
              <a:t/>
            </a:r>
            <a:br>
              <a:rPr lang="ru-RU" sz="1050" b="1" kern="1200" dirty="0" smtClean="0">
                <a:solidFill>
                  <a:prstClr val="black">
                    <a:lumMod val="85000"/>
                    <a:lumOff val="15000"/>
                  </a:prstClr>
                </a:solidFill>
                <a:effectLst/>
                <a:latin typeface="Arial "/>
                <a:ea typeface="+mn-ea"/>
                <a:cs typeface="+mn-cs"/>
              </a:rPr>
            </a:br>
            <a:r>
              <a:rPr lang="ru-RU" sz="1400" b="1" kern="1200" dirty="0" smtClean="0">
                <a:solidFill>
                  <a:prstClr val="black">
                    <a:lumMod val="85000"/>
                    <a:lumOff val="15000"/>
                  </a:prstClr>
                </a:solidFill>
                <a:effectLst/>
                <a:latin typeface="Arial "/>
                <a:ea typeface="+mn-ea"/>
                <a:cs typeface="+mn-cs"/>
              </a:rPr>
              <a:t>МИНЕРАЛОВОДСКИЙ ГОРОДСКОЙ ОКРУГ</a:t>
            </a:r>
            <a:r>
              <a:rPr lang="en-US" sz="1100" b="1" kern="1200" dirty="0">
                <a:solidFill>
                  <a:prstClr val="black">
                    <a:lumMod val="85000"/>
                    <a:lumOff val="15000"/>
                  </a:prstClr>
                </a:solidFill>
                <a:effectLst/>
                <a:latin typeface="Arial "/>
                <a:ea typeface="+mn-ea"/>
                <a:cs typeface="+mn-cs"/>
              </a:rPr>
              <a:t/>
            </a:r>
            <a:br>
              <a:rPr lang="en-US" sz="1100" b="1" kern="1200" dirty="0">
                <a:solidFill>
                  <a:prstClr val="black">
                    <a:lumMod val="85000"/>
                    <a:lumOff val="15000"/>
                  </a:prstClr>
                </a:solidFill>
                <a:effectLst/>
                <a:latin typeface="Arial "/>
                <a:ea typeface="+mn-ea"/>
                <a:cs typeface="+mn-cs"/>
              </a:rPr>
            </a:br>
            <a:endParaRPr lang="ru-RU" sz="1100" dirty="0"/>
          </a:p>
        </p:txBody>
      </p:sp>
      <p:sp>
        <p:nvSpPr>
          <p:cNvPr id="6" name="TextBox 20"/>
          <p:cNvSpPr txBox="1"/>
          <p:nvPr/>
        </p:nvSpPr>
        <p:spPr>
          <a:xfrm>
            <a:off x="5111884" y="3005435"/>
            <a:ext cx="4184516" cy="11233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800" i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"/>
                <a:cs typeface="+mn-cs"/>
              </a:rPr>
              <a:t>К ПРОЕКТУ РЕШЕНИЯ ОБ ИСПОЛНЕНИИ БЮДЖЕТА МИНЕРАЛОВОДСКОГО ГОРОДСКОГО ОКРУГА за </a:t>
            </a:r>
            <a:r>
              <a:rPr lang="ru-RU" sz="1900" i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"/>
                <a:cs typeface="+mn-cs"/>
              </a:rPr>
              <a:t>2022</a:t>
            </a:r>
            <a:r>
              <a:rPr lang="ru-RU" sz="1800" i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 "/>
                <a:cs typeface="+mn-cs"/>
              </a:rPr>
              <a:t> год</a:t>
            </a:r>
            <a:endParaRPr lang="en-US" sz="1800" i="0" dirty="0">
              <a:solidFill>
                <a:prstClr val="black">
                  <a:lumMod val="85000"/>
                  <a:lumOff val="15000"/>
                </a:prstClr>
              </a:solidFill>
              <a:latin typeface="Arial "/>
              <a:cs typeface="+mn-cs"/>
            </a:endParaRPr>
          </a:p>
        </p:txBody>
      </p:sp>
      <p:pic>
        <p:nvPicPr>
          <p:cNvPr id="8" name="Picture 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4337507"/>
            <a:ext cx="2612956" cy="23000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" name="Picture 52" descr="iCA0MUSFJ"/>
          <p:cNvPicPr>
            <a:picLocks noChangeAspect="1" noChangeArrowheads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344635"/>
            <a:ext cx="2819400" cy="228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4" descr="мемориал"/>
          <p:cNvPicPr>
            <a:picLocks noChangeAspect="1" noChangeArrowheads="1"/>
          </p:cNvPicPr>
          <p:nvPr/>
        </p:nvPicPr>
        <p:blipFill>
          <a:blip r:embed="rId4">
            <a:lum bright="2000" contrast="-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4320028"/>
            <a:ext cx="2552700" cy="230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upload.wikimedia.org/wikipedia/commons/c/c3/%D0%92%D0%BE%D0%BA%D0%B7%D0%B0%D0%BB_%D0%9C%D0%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2" y="158918"/>
            <a:ext cx="3400428" cy="243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pload.wikimedia.org/wikipedia/commons/a/ae/Min-Vody_panaram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38" y="2743200"/>
            <a:ext cx="4854711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4" y="158919"/>
            <a:ext cx="771225" cy="98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02663" y="1344232"/>
            <a:ext cx="487680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0" i="0" dirty="0" smtClean="0"/>
              <a:t> </a:t>
            </a:r>
            <a:r>
              <a:rPr lang="ru-RU" sz="3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</a:t>
            </a:r>
            <a:endParaRPr lang="ru-RU" sz="360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36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ДЛЯ </a:t>
            </a:r>
            <a:endParaRPr lang="ru-RU" sz="36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36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ГРАЖДАН </a:t>
            </a:r>
            <a:endParaRPr lang="ru-RU" sz="36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5926852"/>
      </p:ext>
    </p:extLst>
  </p:cSld>
  <p:clrMapOvr>
    <a:masterClrMapping/>
  </p:clrMapOvr>
  <p:transition spd="med" advClick="0" advTm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Объект 3"/>
          <p:cNvGraphicFramePr>
            <a:graphicFrameLocks noGrp="1"/>
          </p:cNvGraphicFramePr>
          <p:nvPr>
            <p:ph sz="quarter" idx="4294967295"/>
          </p:nvPr>
        </p:nvGraphicFramePr>
        <p:xfrm>
          <a:off x="11113" y="2028825"/>
          <a:ext cx="4960937" cy="477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Лист" r:id="rId4" imgW="4962574" imgH="4779678" progId="Excel.Sheet.8">
                  <p:embed/>
                </p:oleObj>
              </mc:Choice>
              <mc:Fallback>
                <p:oleObj name="Лист" r:id="rId4" imgW="4962574" imgH="4779678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3" y="2028825"/>
                        <a:ext cx="4960937" cy="477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07" name="Диаграмма 5"/>
          <p:cNvGraphicFramePr>
            <a:graphicFrameLocks/>
          </p:cNvGraphicFramePr>
          <p:nvPr/>
        </p:nvGraphicFramePr>
        <p:xfrm>
          <a:off x="4946650" y="2089150"/>
          <a:ext cx="4064000" cy="473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1" name="Лист" r:id="rId6" imgW="4060288" imgH="4730906" progId="Excel.Sheet.8">
                  <p:embed/>
                </p:oleObj>
              </mc:Choice>
              <mc:Fallback>
                <p:oleObj name="Лист" r:id="rId6" imgW="4060288" imgH="4730906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6650" y="2089150"/>
                        <a:ext cx="4064000" cy="473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4620143"/>
              </p:ext>
            </p:extLst>
          </p:nvPr>
        </p:nvGraphicFramePr>
        <p:xfrm>
          <a:off x="76200" y="1447800"/>
          <a:ext cx="4521200" cy="530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80223" y="533400"/>
            <a:ext cx="3903633" cy="7571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>
                <a:srgbClr val="CCECFF"/>
              </a:buClr>
              <a:defRPr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</a:t>
            </a:r>
          </a:p>
          <a:p>
            <a:pPr>
              <a:buClr>
                <a:srgbClr val="CCECFF"/>
              </a:buClr>
              <a:defRPr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НАЛОГОВЫХ ДОХОДОВ</a:t>
            </a: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19185" y="533400"/>
            <a:ext cx="4331635" cy="7571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>
                <a:srgbClr val="CCECFF"/>
              </a:buClr>
              <a:defRPr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</a:t>
            </a:r>
          </a:p>
          <a:p>
            <a:pPr>
              <a:buClr>
                <a:srgbClr val="CCECFF"/>
              </a:buClr>
              <a:defRPr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НЕНАЛОГОВЫХ ДОХОДОВ</a:t>
            </a: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6217071"/>
              </p:ext>
            </p:extLst>
          </p:nvPr>
        </p:nvGraphicFramePr>
        <p:xfrm>
          <a:off x="4648200" y="1397000"/>
          <a:ext cx="4495799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32184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219200"/>
          </a:xfrm>
        </p:spPr>
        <p:txBody>
          <a:bodyPr anchor="t" anchorCtr="1"/>
          <a:lstStyle/>
          <a:p>
            <a:pPr>
              <a:defRPr/>
            </a:pPr>
            <a:r>
              <a:rPr lang="ru-RU" sz="3200" b="1" dirty="0" smtClean="0">
                <a:solidFill>
                  <a:srgbClr val="000000"/>
                </a:solidFill>
                <a:effectLst/>
              </a:rPr>
              <a:t>Структура безвозмездных поступлений от других </a:t>
            </a:r>
            <a:r>
              <a:rPr lang="ru-RU" sz="3300" b="1" dirty="0" smtClean="0">
                <a:solidFill>
                  <a:srgbClr val="000000"/>
                </a:solidFill>
                <a:effectLst/>
              </a:rPr>
              <a:t>бюджетов</a:t>
            </a:r>
            <a:r>
              <a:rPr lang="ru-RU" sz="3200" b="1" dirty="0" smtClean="0">
                <a:solidFill>
                  <a:srgbClr val="000000"/>
                </a:solidFill>
                <a:effectLst/>
              </a:rPr>
              <a:t> бюджетной системы РФ</a:t>
            </a:r>
            <a:endParaRPr lang="ru-RU" sz="3200" b="1" dirty="0">
              <a:solidFill>
                <a:srgbClr val="000000"/>
              </a:solidFill>
              <a:effectLst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631000050"/>
              </p:ext>
            </p:extLst>
          </p:nvPr>
        </p:nvGraphicFramePr>
        <p:xfrm>
          <a:off x="114300" y="1676400"/>
          <a:ext cx="90678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2159690"/>
              </p:ext>
            </p:extLst>
          </p:nvPr>
        </p:nvGraphicFramePr>
        <p:xfrm>
          <a:off x="4343400" y="1752600"/>
          <a:ext cx="4800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10525959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1"/>
            <a:ext cx="8510588" cy="1143000"/>
          </a:xfrm>
        </p:spPr>
        <p:txBody>
          <a:bodyPr/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Рейтинг отраслей экономической деятельности в поступлении налоговых доходов в бюджет Минераловодского городского округа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6965126"/>
              </p:ext>
            </p:extLst>
          </p:nvPr>
        </p:nvGraphicFramePr>
        <p:xfrm>
          <a:off x="380999" y="1447800"/>
          <a:ext cx="8610599" cy="5148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2713542"/>
      </p:ext>
    </p:extLst>
  </p:cSld>
  <p:clrMapOvr>
    <a:masterClrMapping/>
  </p:clrMapOvr>
  <p:transition spd="med" advClick="0" advTm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974" y="-152400"/>
            <a:ext cx="8540750" cy="1325563"/>
          </a:xfrm>
        </p:spPr>
        <p:txBody>
          <a:bodyPr/>
          <a:lstStyle/>
          <a:p>
            <a:r>
              <a:rPr lang="ru-RU" sz="1900" b="1" dirty="0">
                <a:solidFill>
                  <a:srgbClr val="000000"/>
                </a:solidFill>
                <a:effectLst/>
              </a:rPr>
              <a:t>ИНФОРМАЦИЯ О РАБОТЕ АДМИНИСТРАЦИИ ПО ПРИВЛЕЧЕННИЮ ДОПОЛНИТЕЛЬНЫХ ДОХОДОВ В БЮДЖЕТ МИНЕРАЛОВОДСКОГО ГОРОДСКОГО ОКРУГА В 2022 ГОДУ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90600"/>
            <a:ext cx="89916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640911"/>
      </p:ext>
    </p:extLst>
  </p:cSld>
  <p:clrMapOvr>
    <a:masterClrMapping/>
  </p:clrMapOvr>
  <p:transition spd="med" advClick="0" advTm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86800" cy="685800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0000"/>
                </a:solidFill>
                <a:effectLst/>
              </a:rPr>
              <a:t>Оценка </a:t>
            </a:r>
            <a:r>
              <a:rPr lang="ru-RU" sz="2000" b="1" dirty="0">
                <a:solidFill>
                  <a:srgbClr val="000000"/>
                </a:solidFill>
                <a:effectLst/>
              </a:rPr>
              <a:t>эффективности налоговых расходов Минераловодского городского округа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00448904"/>
              </p:ext>
            </p:extLst>
          </p:nvPr>
        </p:nvGraphicFramePr>
        <p:xfrm>
          <a:off x="-2" y="762001"/>
          <a:ext cx="9144002" cy="60959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9925"/>
                <a:gridCol w="1595077"/>
                <a:gridCol w="609600"/>
                <a:gridCol w="762000"/>
                <a:gridCol w="533400"/>
                <a:gridCol w="838841"/>
                <a:gridCol w="542365"/>
                <a:gridCol w="2581194"/>
                <a:gridCol w="762000"/>
                <a:gridCol w="609600"/>
              </a:tblGrid>
              <a:tr h="2893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№ п/п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Категория плательщиков налогов, для которых предусмотрены налоговые льготы, освобождения и иные преференции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Дата </a:t>
                      </a:r>
                      <a:r>
                        <a:rPr lang="ru-RU" sz="900" u="none" strike="noStrike" dirty="0">
                          <a:effectLst/>
                        </a:rPr>
                        <a:t>начала действия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Дата прекращения действия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Объем выпадающих доходов (тыс. рублей)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Критерии целесообразности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Критерии результативности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Эффективность налоговой льготы (да/нет)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805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соответствие </a:t>
                      </a:r>
                      <a:r>
                        <a:rPr lang="ru-RU" sz="900" u="none" strike="noStrike" dirty="0">
                          <a:effectLst/>
                        </a:rPr>
                        <a:t>целям муниципальной программы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Востребованность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 индикатора достижения целей муниципальной программы Минераловодского городского округа, в связи с предоставлением налоговых льгот, освобождений и иных преференций по налогам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Достижение индикатора </a:t>
                      </a:r>
                      <a:r>
                        <a:rPr lang="ru-RU" sz="900" u="none" strike="noStrike" dirty="0" smtClean="0">
                          <a:effectLst/>
                        </a:rPr>
                        <a:t>муниципальной </a:t>
                      </a:r>
                      <a:r>
                        <a:rPr lang="ru-RU" sz="900" u="none" strike="noStrike" dirty="0">
                          <a:effectLst/>
                        </a:rPr>
                        <a:t>программы  (план/факт)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56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94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Всего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268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46,63%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1,6/0,5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892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Вдовы ветеранов ВОВ, </a:t>
                      </a:r>
                      <a:r>
                        <a:rPr lang="ru-RU" sz="900" u="none" strike="noStrike" dirty="0" smtClean="0">
                          <a:effectLst/>
                        </a:rPr>
                        <a:t>вдовы </a:t>
                      </a:r>
                      <a:r>
                        <a:rPr lang="ru-RU" sz="900" u="none" strike="noStrike" dirty="0">
                          <a:effectLst/>
                        </a:rPr>
                        <a:t>ветеранов боевых действий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01.01.2021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не установлена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да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4,85%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0,6/0,01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127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Труженники тыла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01.01.2021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не установлена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да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5,45%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0,2/0,01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39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Супруга (супруг), погибшего (умершего) военнослужащего при исполнении обязанностей военной службы (служебных обязанностей) не вступившая (не вступивший) в повторный брак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01.01.2021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не установлена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да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100%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0,1/0,04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892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Родители (усыновители) погибшего (умершего) военнослужащего при исполнении обязанностей военной службы (служебных обязанностей)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01.01.2021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не установлена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75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да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100%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0,1/0,14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80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Пенсионеры в отношении одного земельного участка для хранения автотранспорта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01.01.2021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не установлена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160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53,68%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0,6/0,3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850" marR="1850" marT="18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6026066"/>
      </p:ext>
    </p:extLst>
  </p:cSld>
  <p:clrMapOvr>
    <a:masterClrMapping/>
  </p:clrMapOvr>
  <p:transition spd="med" advClick="0" advTm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u="sng" dirty="0" smtClean="0">
                <a:solidFill>
                  <a:srgbClr val="0000FF"/>
                </a:solidFill>
                <a:effectLst/>
              </a:rPr>
              <a:t>Основные направления бюджетной политики</a:t>
            </a:r>
            <a:r>
              <a:rPr lang="ru-RU" sz="2400" b="1" i="1" dirty="0" smtClean="0">
                <a:solidFill>
                  <a:srgbClr val="0000FF"/>
                </a:solidFill>
                <a:effectLst/>
              </a:rPr>
              <a:t> Минераловодского городского округа на 2022 год</a:t>
            </a:r>
          </a:p>
        </p:txBody>
      </p:sp>
      <p:sp>
        <p:nvSpPr>
          <p:cNvPr id="10035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52400" y="1484313"/>
            <a:ext cx="8720138" cy="47275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00FF00"/>
                </a:solidFill>
                <a:effectLst/>
                <a:latin typeface="Bookman Old Style" pitchFamily="18" charset="0"/>
              </a:rPr>
              <a:t> Обеспечение долгосрочной сбалансированности и финансовой устойчивости местного бюджета.</a:t>
            </a:r>
          </a:p>
          <a:p>
            <a:pPr marL="609600" indent="-6096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0000FF"/>
                </a:solidFill>
                <a:effectLst/>
                <a:latin typeface="Bookman Old Style" pitchFamily="18" charset="0"/>
              </a:rPr>
              <a:t>Оптимизация бюджетных расходов с одновременным определением  их приоритетности и повышения эффективности финансовых ресурсов.</a:t>
            </a:r>
          </a:p>
          <a:p>
            <a:pPr marL="609600" indent="-6096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FFFF00"/>
                </a:solidFill>
                <a:effectLst/>
                <a:latin typeface="Bookman Old Style" pitchFamily="18" charset="0"/>
              </a:rPr>
              <a:t>Обеспечение прозрачности и открытости муниципальных             финансов.</a:t>
            </a: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0" y="4033820"/>
            <a:ext cx="9144000" cy="22098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42900"/>
            <a:r>
              <a:rPr lang="ru-RU" sz="2000" b="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Основными задачами бюджетной политики</a:t>
            </a:r>
            <a:r>
              <a:rPr lang="ru-RU" sz="2000" b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являются:</a:t>
            </a:r>
          </a:p>
          <a:p>
            <a:pPr indent="342900" algn="l"/>
            <a:endParaRPr lang="ru-RU" sz="1600" b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indent="342900" algn="l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программно-целевых методов бюджетного планирования;    </a:t>
            </a:r>
          </a:p>
          <a:p>
            <a:pPr indent="342900" algn="l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эффективности и результативности использования     имеющихся инструментов программно-целевого управления;   </a:t>
            </a:r>
          </a:p>
          <a:p>
            <a:pPr indent="342900" algn="l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условий для повышения качества оказания муниципальных услуг (работ);</a:t>
            </a:r>
          </a:p>
          <a:p>
            <a:pPr indent="342900" algn="l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эффективности использования бюджетных средств;                                 </a:t>
            </a:r>
          </a:p>
          <a:p>
            <a:pPr indent="342900" algn="l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исполнение в полном объеме публичных обязательств переда населением</a:t>
            </a:r>
            <a:r>
              <a:rPr lang="ru-RU" sz="1600" b="0" dirty="0">
                <a:solidFill>
                  <a:srgbClr val="00FF00"/>
                </a:solidFill>
                <a:latin typeface="Bookman Old Style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2326623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82" name="Picture 14" descr="i?id=95115298-5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203825"/>
            <a:ext cx="2057400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 descr="i?id=143963158-2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1600"/>
            <a:ext cx="2438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0"/>
            <a:ext cx="8510588" cy="1143000"/>
          </a:xfrm>
        </p:spPr>
        <p:txBody>
          <a:bodyPr/>
          <a:lstStyle/>
          <a:p>
            <a:pPr eaLnBrk="1" hangingPunct="1"/>
            <a:r>
              <a:rPr lang="ru-RU" sz="2500" b="1" i="1" dirty="0" smtClean="0">
                <a:solidFill>
                  <a:srgbClr val="0000FF"/>
                </a:solidFill>
              </a:rPr>
              <a:t>Приоритетными расходами местного бюджета являются :</a:t>
            </a:r>
          </a:p>
        </p:txBody>
      </p:sp>
      <p:sp>
        <p:nvSpPr>
          <p:cNvPr id="14950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990600"/>
            <a:ext cx="8540750" cy="4343400"/>
          </a:xfrm>
        </p:spPr>
        <p:txBody>
          <a:bodyPr/>
          <a:lstStyle/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оплата труда и начисления на выплаты по оплате труда;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коммунальные услуги;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услуги связи;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уплата налогов, сборов и других обязательных платежей;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обслуживание и погашение муниципального долга;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продукты питания;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chemeClr val="accent4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т.д.</a:t>
            </a:r>
          </a:p>
          <a:p>
            <a:pPr marL="0" indent="0">
              <a:buClr>
                <a:srgbClr val="FF3300"/>
              </a:buClr>
              <a:buNone/>
            </a:pPr>
            <a:endParaRPr lang="ru-RU" sz="2800" b="1" i="1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6" name="Picture 8" descr="i?id=592552895-50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181600"/>
            <a:ext cx="2514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8" name="Picture 10" descr="i?id=185560087-21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203825"/>
            <a:ext cx="2362200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2717411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06211" name="Picture 3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68" y="-321205"/>
            <a:ext cx="9177867" cy="719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3741086"/>
              </p:ext>
            </p:extLst>
          </p:nvPr>
        </p:nvGraphicFramePr>
        <p:xfrm>
          <a:off x="-1" y="1082675"/>
          <a:ext cx="9143999" cy="5792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85135174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49201"/>
          </a:xfrm>
        </p:spPr>
        <p:txBody>
          <a:bodyPr/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Исполнение расходов местного бюджета в разрезе разделов подразделов кодов бюджетной классификации расходов бюджетов за 2022  год</a:t>
            </a:r>
            <a:endParaRPr lang="ru-RU" sz="2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229885"/>
              </p:ext>
            </p:extLst>
          </p:nvPr>
        </p:nvGraphicFramePr>
        <p:xfrm>
          <a:off x="55077" y="1295401"/>
          <a:ext cx="9067798" cy="55397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6044"/>
                <a:gridCol w="3592902"/>
                <a:gridCol w="1566053"/>
                <a:gridCol w="1670409"/>
                <a:gridCol w="1682390"/>
              </a:tblGrid>
              <a:tr h="981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>
                          <a:effectLst/>
                        </a:rPr>
                        <a:t>Рз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Утверждено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Исполнено</a:t>
                      </a:r>
                      <a:endParaRPr lang="ru-RU" sz="1400" b="0" i="0" u="none" strike="noStrike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Процент исполнения,%</a:t>
                      </a:r>
                      <a:endParaRPr lang="ru-RU" sz="1400" b="0" i="0" u="none" strike="noStrike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27212"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27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01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Общегосударственные вопросы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323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973,18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317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985,42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98,15</a:t>
                      </a:r>
                    </a:p>
                  </a:txBody>
                  <a:tcPr marL="6350" marR="6350" marT="6350" marB="0" anchor="b"/>
                </a:tc>
              </a:tr>
              <a:tr h="6544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03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585,16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281,84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98,77</a:t>
                      </a:r>
                    </a:p>
                  </a:txBody>
                  <a:tcPr marL="6350" marR="6350" marT="6350" marB="0" anchor="b"/>
                </a:tc>
              </a:tr>
              <a:tr h="327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04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Национальная экономика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595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794,94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843,14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92,62</a:t>
                      </a:r>
                    </a:p>
                  </a:txBody>
                  <a:tcPr marL="6350" marR="6350" marT="6350" marB="0" anchor="b"/>
                </a:tc>
              </a:tr>
              <a:tr h="327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05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Жилищно-коммунальное хозяйство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784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906,44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366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831,67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46,74</a:t>
                      </a:r>
                    </a:p>
                  </a:txBody>
                  <a:tcPr marL="6350" marR="6350" marT="6350" marB="0" anchor="b"/>
                </a:tc>
              </a:tr>
              <a:tr h="327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</a:rPr>
                        <a:t>06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effectLst/>
                        </a:rPr>
                        <a:t>Охрана окружающей среды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359,96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359,96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100,00</a:t>
                      </a:r>
                    </a:p>
                  </a:txBody>
                  <a:tcPr marL="6350" marR="6350" marT="6350" marB="0" anchor="b"/>
                </a:tc>
              </a:tr>
              <a:tr h="327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</a:rPr>
                        <a:t>07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Образование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1 952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660,66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1 897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960,76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97,20</a:t>
                      </a:r>
                    </a:p>
                  </a:txBody>
                  <a:tcPr marL="6350" marR="6350" marT="6350" marB="0" anchor="b"/>
                </a:tc>
              </a:tr>
              <a:tr h="327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08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Культура, кинематография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165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797,39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180,11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99,02</a:t>
                      </a:r>
                    </a:p>
                  </a:txBody>
                  <a:tcPr marL="6350" marR="6350" marT="6350" marB="0" anchor="b"/>
                </a:tc>
              </a:tr>
              <a:tr h="327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Социальная политика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1 401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894,85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1 400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014,83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99,87</a:t>
                      </a:r>
                    </a:p>
                  </a:txBody>
                  <a:tcPr marL="6350" marR="6350" marT="6350" marB="0" anchor="b"/>
                </a:tc>
              </a:tr>
              <a:tr h="327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11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Физическая культура и спорт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874,98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730,26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99,19</a:t>
                      </a:r>
                    </a:p>
                  </a:txBody>
                  <a:tcPr marL="6350" marR="6350" marT="6350" marB="0" anchor="b"/>
                </a:tc>
              </a:tr>
              <a:tr h="5244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13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Обслуживание государственного и муниципального долга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710,66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118,88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96,23</a:t>
                      </a:r>
                    </a:p>
                  </a:txBody>
                  <a:tcPr marL="6350" marR="6350" marT="6350" marB="0" anchor="b"/>
                </a:tc>
              </a:tr>
              <a:tr h="327212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 smtClean="0">
                        <a:effectLst/>
                        <a:latin typeface="Times New Roman"/>
                      </a:endParaRPr>
                    </a:p>
                    <a:p>
                      <a:pPr algn="l" fontAlgn="b"/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effectLst/>
                        </a:rPr>
                        <a:t>Всего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5 284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558,23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4 757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306,87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90,02</a:t>
                      </a:r>
                    </a:p>
                  </a:txBody>
                  <a:tcPr marL="6350" marR="6350" marT="635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2041268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32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81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533400"/>
            <a:ext cx="8308975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600" b="1" i="1" dirty="0" smtClean="0">
                <a:solidFill>
                  <a:srgbClr val="0000FF"/>
                </a:solidFill>
                <a:effectLst/>
              </a:rPr>
              <a:t>Перечень муниципальных программ Минераловодского городского округа</a:t>
            </a:r>
            <a:r>
              <a:rPr lang="ru-RU" sz="2600" b="1" dirty="0" smtClean="0">
                <a:effectLst/>
              </a:rPr>
              <a:t> </a:t>
            </a:r>
          </a:p>
        </p:txBody>
      </p:sp>
      <p:sp>
        <p:nvSpPr>
          <p:cNvPr id="218115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38163" y="1224481"/>
            <a:ext cx="8540750" cy="586211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900" b="1" i="1" dirty="0" smtClean="0">
                <a:solidFill>
                  <a:srgbClr val="0000FF"/>
                </a:solidFill>
                <a:effectLst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900" b="1" i="1" dirty="0" smtClean="0">
              <a:solidFill>
                <a:srgbClr val="0000FF"/>
              </a:solidFill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900" b="1" i="1" dirty="0" smtClean="0">
                <a:solidFill>
                  <a:srgbClr val="0000FF"/>
                </a:solidFill>
                <a:effectLst/>
              </a:rPr>
              <a:t>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 b="1" i="1" dirty="0" smtClean="0"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 b="1" i="1" dirty="0" smtClean="0"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 b="1" i="1" dirty="0" smtClean="0"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i="1" dirty="0" smtClean="0">
                <a:effectLst/>
              </a:rPr>
              <a:t>     </a:t>
            </a:r>
            <a:r>
              <a:rPr lang="ru-RU" sz="1600" b="1" i="1" dirty="0" smtClean="0">
                <a:effectLst/>
              </a:rPr>
              <a:t>«Совершенствование организации деятельности органов местного самоуправления»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dirty="0" smtClean="0">
                <a:effectLst/>
              </a:rPr>
              <a:t>     «Управление финансами»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dirty="0" smtClean="0">
                <a:effectLst/>
              </a:rPr>
              <a:t>     «Обеспечение безопасности»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dirty="0" smtClean="0">
                <a:effectLst/>
              </a:rPr>
              <a:t>     «Развитие транспортной системы и обеспечение   безопасности дорожного движения»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dirty="0" smtClean="0">
                <a:effectLst/>
              </a:rPr>
              <a:t>     «Развитие жилищно-коммунального хозяйства»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dirty="0" smtClean="0">
                <a:effectLst/>
              </a:rPr>
              <a:t>     «Развитие образования»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dirty="0" smtClean="0">
                <a:effectLst/>
              </a:rPr>
              <a:t>     «Развитие культуры»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dirty="0" smtClean="0">
                <a:effectLst/>
              </a:rPr>
              <a:t>     "Развитие экономики»</a:t>
            </a:r>
            <a:br>
              <a:rPr lang="ru-RU" sz="1600" b="1" i="1" dirty="0" smtClean="0">
                <a:effectLst/>
              </a:rPr>
            </a:br>
            <a:r>
              <a:rPr lang="ru-RU" sz="1600" b="1" i="1" dirty="0" smtClean="0">
                <a:effectLst/>
              </a:rPr>
              <a:t>«Социальная политика»</a:t>
            </a:r>
            <a:br>
              <a:rPr lang="ru-RU" sz="1600" b="1" i="1" dirty="0" smtClean="0">
                <a:effectLst/>
              </a:rPr>
            </a:br>
            <a:r>
              <a:rPr lang="ru-RU" sz="1600" b="1" i="1" dirty="0" smtClean="0">
                <a:effectLst/>
              </a:rPr>
              <a:t>«Развитие физической культуры и спорта»</a:t>
            </a:r>
            <a:br>
              <a:rPr lang="ru-RU" sz="1600" b="1" i="1" dirty="0" smtClean="0">
                <a:effectLst/>
              </a:rPr>
            </a:br>
            <a:r>
              <a:rPr lang="ru-RU" sz="1600" b="1" i="1" dirty="0" smtClean="0">
                <a:effectLst/>
              </a:rPr>
              <a:t>«Развитие молодежной политики“</a:t>
            </a:r>
            <a:r>
              <a:rPr lang="en-US" sz="1600" b="1" i="1" dirty="0" smtClean="0">
                <a:effectLst/>
              </a:rPr>
              <a:t/>
            </a:r>
            <a:br>
              <a:rPr lang="en-US" sz="1600" b="1" i="1" dirty="0" smtClean="0">
                <a:effectLst/>
              </a:rPr>
            </a:br>
            <a:r>
              <a:rPr lang="ru-RU" sz="1600" b="1" i="1" dirty="0" smtClean="0">
                <a:effectLst/>
              </a:rPr>
              <a:t>«Экология и охрана окружающей среды»</a:t>
            </a:r>
            <a:br>
              <a:rPr lang="ru-RU" sz="1600" b="1" i="1" dirty="0" smtClean="0">
                <a:effectLst/>
              </a:rPr>
            </a:br>
            <a:r>
              <a:rPr lang="ru-RU" sz="1600" b="1" i="1" dirty="0" smtClean="0">
                <a:effectLst/>
              </a:rPr>
              <a:t>«Энергосбережение и повышение энергетической эффективности»</a:t>
            </a:r>
            <a:br>
              <a:rPr lang="ru-RU" sz="1600" b="1" i="1" dirty="0" smtClean="0">
                <a:effectLst/>
              </a:rPr>
            </a:br>
            <a:r>
              <a:rPr lang="ru-RU" sz="1600" b="1" i="1" dirty="0" smtClean="0">
                <a:effectLst/>
              </a:rPr>
              <a:t>«Развитие градостроительства, строительства и архитектуры»</a:t>
            </a:r>
            <a:br>
              <a:rPr lang="ru-RU" sz="1600" b="1" i="1" dirty="0" smtClean="0">
                <a:effectLst/>
              </a:rPr>
            </a:br>
            <a:r>
              <a:rPr lang="ru-RU" sz="1600" b="1" i="1" dirty="0" smtClean="0">
                <a:effectLst/>
              </a:rPr>
              <a:t>«Развитие сельского хозяйства»</a:t>
            </a:r>
            <a:br>
              <a:rPr lang="ru-RU" sz="1600" b="1" i="1" dirty="0" smtClean="0">
                <a:effectLst/>
              </a:rPr>
            </a:br>
            <a:r>
              <a:rPr lang="ru-RU" sz="1600" b="1" i="1" dirty="0" smtClean="0">
                <a:effectLst/>
              </a:rPr>
              <a:t>«Управление имуществом»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dirty="0" smtClean="0">
                <a:effectLst/>
              </a:rPr>
              <a:t>      «Формирование современной городской среды»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600" b="1" i="1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1678104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284663" y="171450"/>
            <a:ext cx="4859337" cy="6686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endParaRPr lang="ru-RU" sz="1800" b="1" dirty="0" smtClean="0"/>
          </a:p>
          <a:p>
            <a:pPr algn="ctr">
              <a:lnSpc>
                <a:spcPct val="80000"/>
              </a:lnSpc>
              <a:buNone/>
            </a:pPr>
            <a:r>
              <a:rPr lang="ru-RU" sz="25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</a:t>
            </a:r>
            <a:r>
              <a:rPr lang="ru-RU" sz="25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264.4. </a:t>
            </a:r>
            <a:endParaRPr lang="ru-RU" sz="2500" b="1" i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  <a:buNone/>
            </a:pPr>
            <a:r>
              <a:rPr lang="ru-RU" sz="25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Внешняя </a:t>
            </a:r>
            <a:r>
              <a:rPr lang="ru-RU" sz="25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годового отчета об исполнении </a:t>
            </a:r>
            <a:r>
              <a:rPr lang="ru-RU" sz="25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</a:t>
            </a:r>
          </a:p>
          <a:p>
            <a:pPr>
              <a:lnSpc>
                <a:spcPct val="80000"/>
              </a:lnSpc>
              <a:buNone/>
            </a:pPr>
            <a:endParaRPr lang="ru-RU" sz="1800" b="1" dirty="0"/>
          </a:p>
          <a:p>
            <a:pPr algn="ctr">
              <a:lnSpc>
                <a:spcPct val="80000"/>
              </a:lnSpc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Местная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администрация представляет отчет об исполнении местного бюджета для подготовки заключения на него </a:t>
            </a:r>
            <a:r>
              <a:rPr lang="ru-RU" sz="26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не позднее 1 апреля текущего года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. Подготовка заключения на годовой отчет об исполнении местного бюджета проводится в срок, не превышающий один месяц.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800" b="1" i="1" dirty="0" smtClean="0">
              <a:effectLst/>
            </a:endParaRPr>
          </a:p>
        </p:txBody>
      </p:sp>
      <p:pic>
        <p:nvPicPr>
          <p:cNvPr id="276485" name="Picture 5" descr="C:\Users\Dohod1\Desktop\10218408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46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244260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1"/>
            <a:ext cx="8510588" cy="762000"/>
          </a:xfrm>
        </p:spPr>
        <p:txBody>
          <a:bodyPr/>
          <a:lstStyle/>
          <a:p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Реализация муниципальных программ</a:t>
            </a:r>
            <a:endParaRPr lang="ru-RU" sz="26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8433242"/>
              </p:ext>
            </p:extLst>
          </p:nvPr>
        </p:nvGraphicFramePr>
        <p:xfrm>
          <a:off x="-1" y="1066806"/>
          <a:ext cx="9144002" cy="63631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71921"/>
                <a:gridCol w="1381599"/>
                <a:gridCol w="1417956"/>
                <a:gridCol w="1272526"/>
              </a:tblGrid>
              <a:tr h="5185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Утверждено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Исполнено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процент исполнения,%</a:t>
                      </a:r>
                    </a:p>
                  </a:txBody>
                  <a:tcPr marL="7620" marR="7620" marT="7620" marB="0" anchor="ctr"/>
                </a:tc>
              </a:tr>
              <a:tr h="1845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620" marR="7620" marT="7620" marB="0" anchor="b"/>
                </a:tc>
              </a:tr>
              <a:tr h="51855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"Совершенствование организации деятельности органов местного самоуправления"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67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740,68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67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219,31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99,23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"Управление финансами"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93 726,01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93 106,62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99,34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"Обеспечение безопасности"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68 112,53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59 172,62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86,87</a:t>
                      </a:r>
                    </a:p>
                  </a:txBody>
                  <a:tcPr marL="6350" marR="6350" marT="6350" marB="0" anchor="b"/>
                </a:tc>
              </a:tr>
              <a:tr h="51855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"Развитие транспортной системы и обеспечение безопасности дорожного движения 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587 939,73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544 887,26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92,68</a:t>
                      </a:r>
                    </a:p>
                  </a:txBody>
                  <a:tcPr marL="6350" marR="6350" marT="6350" marB="0" anchor="b"/>
                </a:tc>
              </a:tr>
              <a:tr h="3477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"Развитие жилищно-коммунального хозяйства"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597 900,26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225 517,98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37,72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"Развитие образования"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1 854 974,62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1 809 097,30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97,53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 "Развитие культуры"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205 698,33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204 113,64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99,23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"Развитие экономики"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139,23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139,23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 "Социальная политика 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1 379 305,81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1 378 064,33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99,91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"Развитие физической культуры и спорта"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33 135,50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32 988,78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99,56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"Развитие молодежной политики"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3 511,11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3 511,11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"Экология и охрана окружающей среды 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317,21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314,05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99,00</a:t>
                      </a:r>
                    </a:p>
                  </a:txBody>
                  <a:tcPr marL="6350" marR="6350" marT="6350" marB="0" anchor="b"/>
                </a:tc>
              </a:tr>
              <a:tr h="458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"Энергосбережение и повышение энергетической эффективности"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5 614,75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5 552,47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98,89</a:t>
                      </a:r>
                    </a:p>
                  </a:txBody>
                  <a:tcPr marL="6350" marR="6350" marT="6350" marB="0" anchor="b"/>
                </a:tc>
              </a:tr>
              <a:tr h="3477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"Развитие градостроительства, строительства и архитектуры"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8 702,83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7 804,05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89,67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"Развитие сельского хозяйства"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5 793,75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4 944,03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85,33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"Управление имуществом"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86 248,56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83 937,35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97,32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 "Формирование современной городской среды"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180 280,48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134 594,89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74,66</a:t>
                      </a:r>
                    </a:p>
                  </a:txBody>
                  <a:tcPr marL="6350" marR="6350" marT="6350" marB="0" anchor="b"/>
                </a:tc>
              </a:tr>
              <a:tr h="37213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    Всего</a:t>
                      </a:r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5 179 141,40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4 654 965,01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89,88</a:t>
                      </a:r>
                    </a:p>
                  </a:txBody>
                  <a:tcPr marL="6350" marR="6350" marT="6350" marB="0" anchor="b"/>
                </a:tc>
              </a:tr>
              <a:tr h="2317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690" marR="4690" marT="4690" marB="0" anchor="b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690" marR="4690" marT="4690" marB="0" anchor="b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690" marR="4690" marT="4690" marB="0" anchor="b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690" marR="4690" marT="469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5305222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8573" name="Picture 13" descr="ekonom-stran-mira"/>
          <p:cNvPicPr>
            <a:picLocks noChangeAspect="1" noChangeArrowheads="1"/>
          </p:cNvPicPr>
          <p:nvPr/>
        </p:nvPicPr>
        <p:blipFill>
          <a:blip r:embed="rId2">
            <a:lum contrast="-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8570" name="Rectangle 10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812213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Реализация программных мероприятий</a:t>
            </a:r>
          </a:p>
        </p:txBody>
      </p:sp>
      <p:sp>
        <p:nvSpPr>
          <p:cNvPr id="578569" name="Rectangle 9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1676400"/>
            <a:ext cx="8540750" cy="4422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</p:txBody>
      </p:sp>
      <p:sp>
        <p:nvSpPr>
          <p:cNvPr id="578571" name="Rectangle 11"/>
          <p:cNvSpPr>
            <a:spLocks noChangeArrowheads="1"/>
          </p:cNvSpPr>
          <p:nvPr/>
        </p:nvSpPr>
        <p:spPr bwMode="auto">
          <a:xfrm>
            <a:off x="0" y="3632200"/>
            <a:ext cx="1346835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7725580"/>
              </p:ext>
            </p:extLst>
          </p:nvPr>
        </p:nvGraphicFramePr>
        <p:xfrm>
          <a:off x="0" y="1771650"/>
          <a:ext cx="9144000" cy="508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4152586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54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11661775" cy="1325563"/>
          </a:xfrm>
        </p:spPr>
        <p:txBody>
          <a:bodyPr/>
          <a:lstStyle/>
          <a:p>
            <a:pPr eaLnBrk="1" hangingPunct="1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ДОРОЖНЫЙ ФОНД МИНЕРАЛОВОДСКОГО ГОРОДСКОГО ОКРУГА</a:t>
            </a:r>
            <a:b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исполнение за 2022 год</a:t>
            </a:r>
          </a:p>
        </p:txBody>
      </p:sp>
      <p:sp>
        <p:nvSpPr>
          <p:cNvPr id="262147" name="Rectangle 3"/>
          <p:cNvSpPr>
            <a:spLocks noGrp="1" noChangeArrowheads="1"/>
          </p:cNvSpPr>
          <p:nvPr>
            <p:ph idx="1"/>
          </p:nvPr>
        </p:nvSpPr>
        <p:spPr>
          <a:xfrm>
            <a:off x="0" y="2057400"/>
            <a:ext cx="12191999" cy="4041775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</a:rPr>
              <a:t>          </a:t>
            </a: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                       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план,                      факт,                    %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                           тыс. </a:t>
            </a:r>
            <a:r>
              <a:rPr lang="ru-RU" sz="2800" b="1" i="1" dirty="0" err="1" smtClean="0">
                <a:solidFill>
                  <a:srgbClr val="FFFF00"/>
                </a:solidFill>
                <a:latin typeface="Times New Roman" pitchFamily="18" charset="0"/>
              </a:rPr>
              <a:t>руб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                 тыс. </a:t>
            </a:r>
            <a:r>
              <a:rPr lang="ru-RU" sz="2800" b="1" i="1" dirty="0" err="1" smtClean="0">
                <a:solidFill>
                  <a:srgbClr val="FFFF00"/>
                </a:solidFill>
                <a:latin typeface="Times New Roman" pitchFamily="18" charset="0"/>
              </a:rPr>
              <a:t>руб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        исполнения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                                     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                                          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b="1" i="1" dirty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                            </a:t>
            </a:r>
            <a:r>
              <a:rPr lang="ru-RU" sz="3600" b="1" i="1" dirty="0" smtClean="0">
                <a:solidFill>
                  <a:srgbClr val="00FF00"/>
                </a:solidFill>
                <a:latin typeface="Times New Roman" pitchFamily="18" charset="0"/>
              </a:rPr>
              <a:t>586 739,7          543 687,3       92,66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097831791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SDC12093"/>
          <p:cNvPicPr>
            <a:picLocks noChangeAspect="1" noChangeArrowheads="1"/>
          </p:cNvPicPr>
          <p:nvPr/>
        </p:nvPicPr>
        <p:blipFill>
          <a:blip r:embed="rId2">
            <a:lum bright="10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76200"/>
            <a:ext cx="9144000" cy="699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757774"/>
            <a:ext cx="9296400" cy="4315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buClr>
                <a:srgbClr val="CCECFF"/>
              </a:buClr>
            </a:pPr>
            <a:r>
              <a:rPr lang="ru-RU" sz="2800" kern="0" dirty="0" smtClean="0">
                <a:solidFill>
                  <a:srgbClr val="F3F3FF">
                    <a:lumMod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Финансовое управление администрации</a:t>
            </a:r>
          </a:p>
          <a:p>
            <a:pPr marL="342900" lvl="0" indent="-342900" eaLnBrk="0" hangingPunct="0">
              <a:buClr>
                <a:srgbClr val="CCECFF"/>
              </a:buClr>
            </a:pPr>
            <a:r>
              <a:rPr lang="ru-RU" sz="2800" kern="0" dirty="0" smtClean="0">
                <a:solidFill>
                  <a:srgbClr val="F3F3FF">
                    <a:lumMod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Минераловодского городского округа</a:t>
            </a:r>
          </a:p>
          <a:p>
            <a:pPr marL="342900" lvl="0" indent="-342900" eaLnBrk="0" hangingPunct="0">
              <a:buClr>
                <a:srgbClr val="CCECFF"/>
              </a:buClr>
            </a:pPr>
            <a:endParaRPr lang="ru-RU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r>
              <a:rPr lang="ru-RU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 </a:t>
            </a:r>
            <a:endParaRPr lang="ru-RU" sz="20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5959634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B2190ACC-1907-401E-8F2C-55364F5BA3BB}"/>
              </a:ext>
            </a:extLst>
          </p:cNvPr>
          <p:cNvSpPr/>
          <p:nvPr/>
        </p:nvSpPr>
        <p:spPr>
          <a:xfrm>
            <a:off x="139530" y="228600"/>
            <a:ext cx="466107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500" i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ПОКАЗАТЕЛИ</a:t>
            </a:r>
          </a:p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500" i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РАЗВИТИЯ </a:t>
            </a:r>
            <a:br>
              <a:rPr lang="ru-RU" sz="1500" i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i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МИНЕРАЛОВОДСКОГО ГОРОДСКОГО ОКРУГА</a:t>
            </a:r>
            <a:endParaRPr lang="ru-RU" sz="1500" i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D0AC07E-C8AE-4E2E-B151-8527083499F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4094" y="1143000"/>
            <a:ext cx="1433674" cy="5410200"/>
          </a:xfrm>
          <a:prstGeom prst="rect">
            <a:avLst/>
          </a:prstGeom>
        </p:spPr>
      </p:pic>
      <p:graphicFrame>
        <p:nvGraphicFramePr>
          <p:cNvPr id="7" name="Таблица 22">
            <a:extLst>
              <a:ext uri="{FF2B5EF4-FFF2-40B4-BE49-F238E27FC236}">
                <a16:creationId xmlns="" xmlns:a16="http://schemas.microsoft.com/office/drawing/2014/main" id="{3E286579-5680-42CB-A165-D6AFD0BB6A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016960"/>
              </p:ext>
            </p:extLst>
          </p:nvPr>
        </p:nvGraphicFramePr>
        <p:xfrm>
          <a:off x="1219200" y="1152526"/>
          <a:ext cx="3124200" cy="5400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4200">
                  <a:extLst>
                    <a:ext uri="{9D8B030D-6E8A-4147-A177-3AD203B41FA5}">
                      <a16:colId xmlns="" xmlns:a16="http://schemas.microsoft.com/office/drawing/2014/main" val="2481625732"/>
                    </a:ext>
                  </a:extLst>
                </a:gridCol>
              </a:tblGrid>
              <a:tr h="815462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5777843"/>
                  </a:ext>
                </a:extLst>
              </a:tr>
              <a:tr h="750511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 НАСЕЛЕНИЯ </a:t>
                      </a:r>
                    </a:p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(в среднегодовом исчислении), тыс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чел</a:t>
                      </a:r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anchor="ctr">
                    <a:solidFill>
                      <a:srgbClr val="B3D0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12835853"/>
                  </a:ext>
                </a:extLst>
              </a:tr>
              <a:tr h="998128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ИНДЕКС ПОТРЕБИТЕЛЬСКИХ ЦЕН НА ТОВАРЫ И УСЛУГИ НА КОНЕЦ ГОДА</a:t>
                      </a:r>
                    </a:p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к декабрю предыдущего года</a:t>
                      </a:r>
                    </a:p>
                  </a:txBody>
                  <a:tcPr anchor="ctr">
                    <a:solidFill>
                      <a:srgbClr val="B3D0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5247744"/>
                  </a:ext>
                </a:extLst>
              </a:tr>
              <a:tr h="705939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ЗАРЕГИСТРИРОВАННОЙ БЕЗРАБОТИЦЫ (НА КОНЕЦ ГОДА), %</a:t>
                      </a:r>
                    </a:p>
                  </a:txBody>
                  <a:tcPr anchor="ctr">
                    <a:solidFill>
                      <a:srgbClr val="B3D0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91544716"/>
                  </a:ext>
                </a:extLst>
              </a:tr>
              <a:tr h="1249447">
                <a:tc>
                  <a:txBody>
                    <a:bodyPr/>
                    <a:lstStyle/>
                    <a:p>
                      <a:pPr marL="0" marR="0" lvl="0" indent="0" algn="l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ОБЪЕМ РАБОТ, ВЫПОЛНЕННЫХ ПО </a:t>
                      </a:r>
                    </a:p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ВИДУ ДЕЯТЕЛЬНОСТИ «СТРОИТЕЛЬСТВО», В ЦЕНАХ СООТВЕТСТВУЮЩИХ ЛЕТ, млн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руб</a:t>
                      </a:r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anchor="ctr">
                    <a:solidFill>
                      <a:srgbClr val="B3D0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53332160"/>
                  </a:ext>
                </a:extLst>
              </a:tr>
              <a:tr h="881187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ВВОД В ДЕЙСТВИЕ ЖИЛЫХ ДОМОВ, тыс. кв. м. общей площади</a:t>
                      </a:r>
                    </a:p>
                  </a:txBody>
                  <a:tcPr anchor="ctr">
                    <a:solidFill>
                      <a:srgbClr val="B3D0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22807675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82" y="2133600"/>
            <a:ext cx="28575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82" y="2971800"/>
            <a:ext cx="28575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82" y="3962400"/>
            <a:ext cx="28575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82" y="4935127"/>
            <a:ext cx="28575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07" y="6019800"/>
            <a:ext cx="28575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4" name="Таблица 22">
            <a:extLst>
              <a:ext uri="{FF2B5EF4-FFF2-40B4-BE49-F238E27FC236}">
                <a16:creationId xmlns="" xmlns:a16="http://schemas.microsoft.com/office/drawing/2014/main" id="{C01539AB-512F-49A1-8557-484288B54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047646"/>
              </p:ext>
            </p:extLst>
          </p:nvPr>
        </p:nvGraphicFramePr>
        <p:xfrm>
          <a:off x="4495800" y="1171574"/>
          <a:ext cx="4419600" cy="5381625"/>
        </p:xfrm>
        <a:graphic>
          <a:graphicData uri="http://schemas.openxmlformats.org/drawingml/2006/table">
            <a:tbl>
              <a:tblPr firstRow="1" bandRow="1"/>
              <a:tblGrid>
                <a:gridCol w="813063">
                  <a:extLst>
                    <a:ext uri="{9D8B030D-6E8A-4147-A177-3AD203B41FA5}">
                      <a16:colId xmlns="" xmlns:a16="http://schemas.microsoft.com/office/drawing/2014/main" val="2481625732"/>
                    </a:ext>
                  </a:extLst>
                </a:gridCol>
                <a:gridCol w="877756">
                  <a:extLst>
                    <a:ext uri="{9D8B030D-6E8A-4147-A177-3AD203B41FA5}">
                      <a16:colId xmlns="" xmlns:a16="http://schemas.microsoft.com/office/drawing/2014/main" val="3134937722"/>
                    </a:ext>
                  </a:extLst>
                </a:gridCol>
                <a:gridCol w="913220">
                  <a:extLst>
                    <a:ext uri="{9D8B030D-6E8A-4147-A177-3AD203B41FA5}">
                      <a16:colId xmlns="" xmlns:a16="http://schemas.microsoft.com/office/drawing/2014/main" val="526490490"/>
                    </a:ext>
                  </a:extLst>
                </a:gridCol>
                <a:gridCol w="904354">
                  <a:extLst>
                    <a:ext uri="{9D8B030D-6E8A-4147-A177-3AD203B41FA5}">
                      <a16:colId xmlns="" xmlns:a16="http://schemas.microsoft.com/office/drawing/2014/main" val="1408935381"/>
                    </a:ext>
                  </a:extLst>
                </a:gridCol>
                <a:gridCol w="911207">
                  <a:extLst>
                    <a:ext uri="{9D8B030D-6E8A-4147-A177-3AD203B41FA5}">
                      <a16:colId xmlns="" xmlns:a16="http://schemas.microsoft.com/office/drawing/2014/main" val="53901068"/>
                    </a:ext>
                  </a:extLst>
                </a:gridCol>
              </a:tblGrid>
              <a:tr h="8325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г.</a:t>
                      </a:r>
                    </a:p>
                    <a:p>
                      <a:pPr algn="ctr"/>
                      <a:r>
                        <a:rPr lang="ru-RU" sz="11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(отчет)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A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г.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(отчет)</a:t>
                      </a:r>
                      <a:endParaRPr lang="ru-RU" sz="110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A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2023 г.</a:t>
                      </a:r>
                    </a:p>
                    <a:p>
                      <a:pPr algn="ctr"/>
                      <a:r>
                        <a:rPr lang="ru-RU" sz="11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(прогноз)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A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г.</a:t>
                      </a:r>
                    </a:p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(прогноз)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A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 smtClean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</a:t>
                      </a:r>
                      <a:r>
                        <a:rPr lang="ru-RU" sz="11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</a:t>
                      </a:r>
                    </a:p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(прогноз)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AFB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5777843"/>
                  </a:ext>
                </a:extLst>
              </a:tr>
              <a:tr h="7084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134,6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133,9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133,5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133,1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132,7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12835853"/>
                  </a:ext>
                </a:extLst>
              </a:tr>
              <a:tr h="987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8,4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17,5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6,1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4,0 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4,0 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5247744"/>
                  </a:ext>
                </a:extLst>
              </a:tr>
              <a:tr h="7107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0,42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0,56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0,56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0,56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91544716"/>
                  </a:ext>
                </a:extLst>
              </a:tr>
              <a:tr h="1245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249,47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116,70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123,24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129,52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134,83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53332160"/>
                  </a:ext>
                </a:extLst>
              </a:tr>
              <a:tr h="8973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36,49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51,65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42,02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49,85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61,36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22807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360428"/>
      </p:ext>
    </p:extLst>
  </p:cSld>
  <p:clrMapOvr>
    <a:masterClrMapping/>
  </p:clrMapOvr>
  <p:transition spd="med" advClick="0" advTm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Прямоугольник 4"/>
          <p:cNvSpPr/>
          <p:nvPr/>
        </p:nvSpPr>
        <p:spPr>
          <a:xfrm>
            <a:off x="137535" y="207933"/>
            <a:ext cx="4493777" cy="1037910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ПРИОРИТЕТЫ </a:t>
            </a:r>
          </a:p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</a:t>
            </a:r>
            <a:r>
              <a:rPr lang="ru-RU" sz="1500" i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МИНЕРАЛОВОДСКОГО ГОРОДСКОГО ОКРУГА В 2022 </a:t>
            </a: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500" i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ГОДАХ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2128" y="1439571"/>
            <a:ext cx="4491144" cy="5418435"/>
            <a:chOff x="11284" y="1118329"/>
            <a:chExt cx="3712991" cy="4209321"/>
          </a:xfrm>
        </p:grpSpPr>
        <p:pic>
          <p:nvPicPr>
            <p:cNvPr id="17" name="Рисунок 16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-1" r="50809"/>
            <a:stretch/>
          </p:blipFill>
          <p:spPr>
            <a:xfrm>
              <a:off x="3207510" y="1125637"/>
              <a:ext cx="516765" cy="4202013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142247" y="1118329"/>
              <a:ext cx="1050502" cy="4202013"/>
            </a:xfrm>
            <a:prstGeom prst="rect">
              <a:avLst/>
            </a:prstGeom>
          </p:spPr>
        </p:pic>
        <p:pic>
          <p:nvPicPr>
            <p:cNvPr id="19" name="Рисунок 18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091745" y="1118329"/>
              <a:ext cx="1050502" cy="4202013"/>
            </a:xfrm>
            <a:prstGeom prst="rect">
              <a:avLst/>
            </a:prstGeom>
          </p:spPr>
        </p:pic>
        <p:pic>
          <p:nvPicPr>
            <p:cNvPr id="20" name="Рисунок 19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1284" y="1118329"/>
              <a:ext cx="1050502" cy="4202013"/>
            </a:xfrm>
            <a:prstGeom prst="rect">
              <a:avLst/>
            </a:prstGeom>
          </p:spPr>
        </p:pic>
      </p:grpSp>
      <p:grpSp>
        <p:nvGrpSpPr>
          <p:cNvPr id="21" name="Группа 20"/>
          <p:cNvGrpSpPr/>
          <p:nvPr/>
        </p:nvGrpSpPr>
        <p:grpSpPr>
          <a:xfrm flipV="1">
            <a:off x="4636842" y="-24517"/>
            <a:ext cx="4419231" cy="1344399"/>
            <a:chOff x="50751" y="1118330"/>
            <a:chExt cx="3653538" cy="1044399"/>
          </a:xfrm>
        </p:grpSpPr>
        <p:pic>
          <p:nvPicPr>
            <p:cNvPr id="22" name="Рисунок 21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-1" r="50809" b="75145"/>
            <a:stretch/>
          </p:blipFill>
          <p:spPr>
            <a:xfrm flipH="1">
              <a:off x="3187524" y="1118330"/>
              <a:ext cx="516765" cy="1044399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b="75372"/>
            <a:stretch/>
          </p:blipFill>
          <p:spPr>
            <a:xfrm>
              <a:off x="2142247" y="1118330"/>
              <a:ext cx="1050502" cy="1034874"/>
            </a:xfrm>
            <a:prstGeom prst="rect">
              <a:avLst/>
            </a:prstGeom>
          </p:spPr>
        </p:pic>
        <p:pic>
          <p:nvPicPr>
            <p:cNvPr id="24" name="Рисунок 23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b="75599"/>
            <a:stretch/>
          </p:blipFill>
          <p:spPr>
            <a:xfrm>
              <a:off x="1091745" y="1118331"/>
              <a:ext cx="1050502" cy="1025348"/>
            </a:xfrm>
            <a:prstGeom prst="rect">
              <a:avLst/>
            </a:prstGeom>
          </p:spPr>
        </p:pic>
        <p:pic>
          <p:nvPicPr>
            <p:cNvPr id="25" name="Рисунок 24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b="75599"/>
            <a:stretch/>
          </p:blipFill>
          <p:spPr>
            <a:xfrm>
              <a:off x="50751" y="1118330"/>
              <a:ext cx="1050502" cy="1025349"/>
            </a:xfrm>
            <a:prstGeom prst="rect">
              <a:avLst/>
            </a:prstGeom>
          </p:spPr>
        </p:pic>
      </p:grpSp>
      <p:grpSp>
        <p:nvGrpSpPr>
          <p:cNvPr id="26" name="Группа 25"/>
          <p:cNvGrpSpPr/>
          <p:nvPr/>
        </p:nvGrpSpPr>
        <p:grpSpPr>
          <a:xfrm>
            <a:off x="4659889" y="1439570"/>
            <a:ext cx="4419232" cy="5409027"/>
            <a:chOff x="50751" y="1118329"/>
            <a:chExt cx="3653539" cy="4202013"/>
          </a:xfrm>
        </p:grpSpPr>
        <p:pic>
          <p:nvPicPr>
            <p:cNvPr id="27" name="Рисунок 26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-1" r="50809"/>
            <a:stretch/>
          </p:blipFill>
          <p:spPr>
            <a:xfrm flipH="1">
              <a:off x="3187525" y="1118329"/>
              <a:ext cx="516765" cy="4202013"/>
            </a:xfrm>
            <a:prstGeom prst="rect">
              <a:avLst/>
            </a:prstGeom>
          </p:spPr>
        </p:pic>
        <p:pic>
          <p:nvPicPr>
            <p:cNvPr id="28" name="Рисунок 27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142247" y="1118329"/>
              <a:ext cx="1050502" cy="4202013"/>
            </a:xfrm>
            <a:prstGeom prst="rect">
              <a:avLst/>
            </a:prstGeom>
          </p:spPr>
        </p:pic>
        <p:pic>
          <p:nvPicPr>
            <p:cNvPr id="29" name="Рисунок 28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091745" y="1118329"/>
              <a:ext cx="1050502" cy="4202013"/>
            </a:xfrm>
            <a:prstGeom prst="rect">
              <a:avLst/>
            </a:prstGeom>
          </p:spPr>
        </p:pic>
        <p:pic>
          <p:nvPicPr>
            <p:cNvPr id="30" name="Рисунок 29">
              <a:extLst>
                <a:ext uri="{FF2B5EF4-FFF2-40B4-BE49-F238E27FC236}">
                  <a16:creationId xmlns="" xmlns:a16="http://schemas.microsoft.com/office/drawing/2014/main" id="{AD0AC07E-C8AE-4E2E-B151-852708349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0751" y="1118329"/>
              <a:ext cx="1050502" cy="4202013"/>
            </a:xfrm>
            <a:prstGeom prst="rect">
              <a:avLst/>
            </a:prstGeom>
          </p:spPr>
        </p:pic>
      </p:grpSp>
      <p:sp>
        <p:nvSpPr>
          <p:cNvPr id="31" name="Скругленный прямоугольник 30"/>
          <p:cNvSpPr/>
          <p:nvPr/>
        </p:nvSpPr>
        <p:spPr>
          <a:xfrm>
            <a:off x="311986" y="1579207"/>
            <a:ext cx="3827751" cy="1154843"/>
          </a:xfrm>
          <a:prstGeom prst="roundRect">
            <a:avLst>
              <a:gd name="adj" fmla="val 13167"/>
            </a:avLst>
          </a:prstGeom>
          <a:solidFill>
            <a:srgbClr val="80A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2" name="Половина рамки 31"/>
          <p:cNvSpPr/>
          <p:nvPr/>
        </p:nvSpPr>
        <p:spPr>
          <a:xfrm rot="8100000">
            <a:off x="84322" y="1762301"/>
            <a:ext cx="708555" cy="803095"/>
          </a:xfrm>
          <a:prstGeom prst="halfFrame">
            <a:avLst>
              <a:gd name="adj1" fmla="val 9439"/>
              <a:gd name="adj2" fmla="val 9439"/>
            </a:avLst>
          </a:prstGeom>
          <a:solidFill>
            <a:srgbClr val="80AFB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black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11986" y="2865312"/>
            <a:ext cx="3827751" cy="1154843"/>
          </a:xfrm>
          <a:prstGeom prst="roundRect">
            <a:avLst>
              <a:gd name="adj" fmla="val 13167"/>
            </a:avLst>
          </a:prstGeom>
          <a:solidFill>
            <a:srgbClr val="A2D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11986" y="4159967"/>
            <a:ext cx="3827751" cy="1154843"/>
          </a:xfrm>
          <a:prstGeom prst="roundRect">
            <a:avLst>
              <a:gd name="adj" fmla="val 13167"/>
            </a:avLst>
          </a:prstGeom>
          <a:solidFill>
            <a:srgbClr val="80A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11986" y="5435534"/>
            <a:ext cx="3827751" cy="1154843"/>
          </a:xfrm>
          <a:prstGeom prst="roundRect">
            <a:avLst>
              <a:gd name="adj" fmla="val 13167"/>
            </a:avLst>
          </a:prstGeom>
          <a:solidFill>
            <a:srgbClr val="A2D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 rot="10800000">
            <a:off x="5032030" y="1588353"/>
            <a:ext cx="3827751" cy="1154843"/>
          </a:xfrm>
          <a:prstGeom prst="roundRect">
            <a:avLst>
              <a:gd name="adj" fmla="val 13167"/>
            </a:avLst>
          </a:prstGeom>
          <a:solidFill>
            <a:srgbClr val="A2D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 rot="10800000">
            <a:off x="5033842" y="2876624"/>
            <a:ext cx="3827751" cy="1154843"/>
          </a:xfrm>
          <a:prstGeom prst="roundRect">
            <a:avLst>
              <a:gd name="adj" fmla="val 13167"/>
            </a:avLst>
          </a:prstGeom>
          <a:solidFill>
            <a:srgbClr val="80A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 rot="10800000">
            <a:off x="5027816" y="4159964"/>
            <a:ext cx="3827751" cy="1154843"/>
          </a:xfrm>
          <a:prstGeom prst="roundRect">
            <a:avLst>
              <a:gd name="adj" fmla="val 13167"/>
            </a:avLst>
          </a:prstGeom>
          <a:solidFill>
            <a:srgbClr val="A2D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 rot="10800000">
            <a:off x="5033842" y="5408555"/>
            <a:ext cx="3827751" cy="1154843"/>
          </a:xfrm>
          <a:prstGeom prst="roundRect">
            <a:avLst>
              <a:gd name="adj" fmla="val 13167"/>
            </a:avLst>
          </a:prstGeom>
          <a:solidFill>
            <a:srgbClr val="80A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78138" y="1775651"/>
            <a:ext cx="535328" cy="776300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41" name="Половина рамки 40"/>
          <p:cNvSpPr/>
          <p:nvPr/>
        </p:nvSpPr>
        <p:spPr>
          <a:xfrm rot="8100000">
            <a:off x="92230" y="3048249"/>
            <a:ext cx="708555" cy="803095"/>
          </a:xfrm>
          <a:prstGeom prst="halfFrame">
            <a:avLst>
              <a:gd name="adj1" fmla="val 9439"/>
              <a:gd name="adj2" fmla="val 9439"/>
            </a:avLst>
          </a:prstGeom>
          <a:solidFill>
            <a:srgbClr val="A2D4C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black"/>
              </a:solidFill>
            </a:endParaRPr>
          </a:p>
        </p:txBody>
      </p:sp>
      <p:sp>
        <p:nvSpPr>
          <p:cNvPr id="42" name="Половина рамки 41"/>
          <p:cNvSpPr/>
          <p:nvPr/>
        </p:nvSpPr>
        <p:spPr>
          <a:xfrm rot="8100000">
            <a:off x="85731" y="4331360"/>
            <a:ext cx="708555" cy="803095"/>
          </a:xfrm>
          <a:prstGeom prst="halfFrame">
            <a:avLst>
              <a:gd name="adj1" fmla="val 9439"/>
              <a:gd name="adj2" fmla="val 9439"/>
            </a:avLst>
          </a:prstGeom>
          <a:solidFill>
            <a:srgbClr val="80AFB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black"/>
              </a:solidFill>
            </a:endParaRPr>
          </a:p>
        </p:txBody>
      </p:sp>
      <p:sp>
        <p:nvSpPr>
          <p:cNvPr id="43" name="Половина рамки 42"/>
          <p:cNvSpPr/>
          <p:nvPr/>
        </p:nvSpPr>
        <p:spPr>
          <a:xfrm rot="8100000">
            <a:off x="92229" y="5609936"/>
            <a:ext cx="708555" cy="803095"/>
          </a:xfrm>
          <a:prstGeom prst="halfFrame">
            <a:avLst>
              <a:gd name="adj1" fmla="val 9439"/>
              <a:gd name="adj2" fmla="val 9439"/>
            </a:avLst>
          </a:prstGeom>
          <a:solidFill>
            <a:srgbClr val="A2D4C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black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3951" y="3038053"/>
            <a:ext cx="54975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973770" y="1837392"/>
            <a:ext cx="2837602" cy="554658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Улучшение</a:t>
            </a:r>
            <a:endParaRPr lang="en-US" sz="1400" i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инвестиционного</a:t>
            </a:r>
            <a:r>
              <a:rPr lang="en-US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климата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869863" y="3148719"/>
            <a:ext cx="3145141" cy="760911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гражданских инициатив и гражданского общества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03941" y="4138796"/>
            <a:ext cx="3695610" cy="1208363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качества услуг </a:t>
            </a:r>
          </a:p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отраслях социальной сферы, использование механизмов государственно-частного </a:t>
            </a:r>
            <a:endParaRPr lang="en-US" sz="1400" i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партнёрства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08583" y="4322173"/>
            <a:ext cx="54975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45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4500" i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63553" y="5602712"/>
            <a:ext cx="54975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45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4500" i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03941" y="5420960"/>
            <a:ext cx="3676980" cy="1208363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доступности </a:t>
            </a:r>
            <a:endParaRPr lang="en-US" sz="1400" i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дошкольного и общего образования посредством реконструкции  и строительства новых детских </a:t>
            </a:r>
            <a:endParaRPr lang="en-US" sz="1400" i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садов и школ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442852" y="1650654"/>
            <a:ext cx="3447625" cy="1191798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и модернизация </a:t>
            </a:r>
          </a:p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жилищно – коммунального хозяйства </a:t>
            </a:r>
            <a:r>
              <a:rPr lang="ru-RU" sz="1400" i="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округа, </a:t>
            </a: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энергосберегающих технологий</a:t>
            </a:r>
          </a:p>
        </p:txBody>
      </p:sp>
      <p:sp>
        <p:nvSpPr>
          <p:cNvPr id="53" name="Половина рамки 52"/>
          <p:cNvSpPr/>
          <p:nvPr/>
        </p:nvSpPr>
        <p:spPr>
          <a:xfrm rot="8100000">
            <a:off x="4845574" y="1762304"/>
            <a:ext cx="708555" cy="803095"/>
          </a:xfrm>
          <a:prstGeom prst="halfFrame">
            <a:avLst>
              <a:gd name="adj1" fmla="val 9439"/>
              <a:gd name="adj2" fmla="val 9439"/>
            </a:avLst>
          </a:prstGeom>
          <a:solidFill>
            <a:srgbClr val="A2D4C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black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34244" y="1766212"/>
            <a:ext cx="54975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5" name="Половина рамки 54"/>
          <p:cNvSpPr/>
          <p:nvPr/>
        </p:nvSpPr>
        <p:spPr>
          <a:xfrm rot="8100000">
            <a:off x="4858953" y="3048249"/>
            <a:ext cx="708555" cy="803095"/>
          </a:xfrm>
          <a:prstGeom prst="halfFrame">
            <a:avLst>
              <a:gd name="adj1" fmla="val 9439"/>
              <a:gd name="adj2" fmla="val 9439"/>
            </a:avLst>
          </a:prstGeom>
          <a:solidFill>
            <a:srgbClr val="80AFB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black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053079" y="3045272"/>
            <a:ext cx="54975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5949694" y="3148719"/>
            <a:ext cx="2042381" cy="760911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Улучшение ситуации на рынке труда</a:t>
            </a:r>
          </a:p>
        </p:txBody>
      </p:sp>
      <p:sp>
        <p:nvSpPr>
          <p:cNvPr id="58" name="Половина рамки 57"/>
          <p:cNvSpPr/>
          <p:nvPr/>
        </p:nvSpPr>
        <p:spPr>
          <a:xfrm rot="8100000">
            <a:off x="4861665" y="4349272"/>
            <a:ext cx="708555" cy="803095"/>
          </a:xfrm>
          <a:prstGeom prst="halfFrame">
            <a:avLst>
              <a:gd name="adj1" fmla="val 9439"/>
              <a:gd name="adj2" fmla="val 9439"/>
            </a:avLst>
          </a:prstGeom>
          <a:solidFill>
            <a:srgbClr val="A2D4C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black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063282" y="4370597"/>
            <a:ext cx="54975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272173" y="4137125"/>
            <a:ext cx="3627249" cy="1208363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объёмов </a:t>
            </a:r>
          </a:p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строительства жилья </a:t>
            </a:r>
          </a:p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обеспеченности населения муниципалитета доступным </a:t>
            </a:r>
          </a:p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комфортным жильём </a:t>
            </a:r>
          </a:p>
        </p:txBody>
      </p:sp>
      <p:sp>
        <p:nvSpPr>
          <p:cNvPr id="61" name="Половина рамки 60"/>
          <p:cNvSpPr/>
          <p:nvPr/>
        </p:nvSpPr>
        <p:spPr>
          <a:xfrm rot="8100000">
            <a:off x="4900560" y="5583483"/>
            <a:ext cx="708555" cy="803095"/>
          </a:xfrm>
          <a:prstGeom prst="halfFrame">
            <a:avLst>
              <a:gd name="adj1" fmla="val 9439"/>
              <a:gd name="adj2" fmla="val 9439"/>
            </a:avLst>
          </a:prstGeom>
          <a:solidFill>
            <a:srgbClr val="80AFB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black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63284" y="5596831"/>
            <a:ext cx="535328" cy="776300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5725183" y="5545137"/>
            <a:ext cx="2705824" cy="976355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эффективности использования бюджетных средств</a:t>
            </a:r>
          </a:p>
        </p:txBody>
      </p:sp>
    </p:spTree>
    <p:extLst>
      <p:ext uri="{BB962C8B-B14F-4D97-AF65-F5344CB8AC3E}">
        <p14:creationId xmlns:p14="http://schemas.microsoft.com/office/powerpoint/2010/main" val="3232868187"/>
      </p:ext>
    </p:extLst>
  </p:cSld>
  <p:clrMapOvr>
    <a:masterClrMapping/>
  </p:clrMapOvr>
  <p:transition spd="med" advClick="0" advTm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8600" y="304800"/>
            <a:ext cx="45053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sz="1500" i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ХАРАКТЕРИСТИКИ БЮДЖЕТА МИНЕРАЛОВОДСКОГО ГОРОДСКОГО ОКРУГА</a:t>
            </a:r>
            <a:endParaRPr lang="ru-RU" sz="1500" i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500" i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83A59C7C-7760-465B-BF11-83D3C18708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7776712"/>
              </p:ext>
            </p:extLst>
          </p:nvPr>
        </p:nvGraphicFramePr>
        <p:xfrm>
          <a:off x="447674" y="1219200"/>
          <a:ext cx="3703584" cy="2647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61F4F60-CF35-49CD-91AA-7768C4DD865C}"/>
              </a:ext>
            </a:extLst>
          </p:cNvPr>
          <p:cNvSpPr txBox="1"/>
          <p:nvPr/>
        </p:nvSpPr>
        <p:spPr>
          <a:xfrm>
            <a:off x="447674" y="3667095"/>
            <a:ext cx="877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600" i="0" dirty="0" smtClean="0">
                <a:solidFill>
                  <a:srgbClr val="D8D8D8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43,4</a:t>
            </a:r>
          </a:p>
          <a:p>
            <a:pPr defTabSz="457200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900" i="0" dirty="0" smtClean="0">
                <a:solidFill>
                  <a:srgbClr val="D8D8D8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</a:t>
            </a:r>
            <a:r>
              <a:rPr lang="ru-RU" sz="900" i="0" dirty="0">
                <a:solidFill>
                  <a:srgbClr val="D8D8D8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26D6E6E-4589-41B2-A1DD-DBA4EA3C175F}"/>
              </a:ext>
            </a:extLst>
          </p:cNvPr>
          <p:cNvSpPr txBox="1"/>
          <p:nvPr/>
        </p:nvSpPr>
        <p:spPr>
          <a:xfrm>
            <a:off x="3124199" y="1275264"/>
            <a:ext cx="1295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600" i="0" dirty="0">
                <a:solidFill>
                  <a:srgbClr val="2121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61F4F60-CF35-49CD-91AA-7768C4DD865C}"/>
              </a:ext>
            </a:extLst>
          </p:cNvPr>
          <p:cNvSpPr txBox="1"/>
          <p:nvPr/>
        </p:nvSpPr>
        <p:spPr>
          <a:xfrm>
            <a:off x="3276600" y="1633954"/>
            <a:ext cx="961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600" i="0" kern="0" dirty="0" smtClean="0">
                <a:solidFill>
                  <a:srgbClr val="21216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4 757,3</a:t>
            </a:r>
            <a:endParaRPr lang="ru-RU" sz="1600" i="0" kern="0" dirty="0">
              <a:solidFill>
                <a:srgbClr val="21216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500" i="0" dirty="0" smtClean="0">
                <a:solidFill>
                  <a:srgbClr val="21216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i="0" kern="0" dirty="0">
                <a:solidFill>
                  <a:srgbClr val="21216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</p:txBody>
      </p:sp>
      <p:sp>
        <p:nvSpPr>
          <p:cNvPr id="12" name="Овал 11"/>
          <p:cNvSpPr/>
          <p:nvPr/>
        </p:nvSpPr>
        <p:spPr>
          <a:xfrm>
            <a:off x="1447800" y="1706474"/>
            <a:ext cx="1676399" cy="1705849"/>
          </a:xfrm>
          <a:prstGeom prst="ellipse">
            <a:avLst/>
          </a:prstGeom>
          <a:solidFill>
            <a:srgbClr val="D8D8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ru-RU" sz="1800" b="0" i="0" kern="0" dirty="0" smtClean="0">
              <a:solidFill>
                <a:srgbClr val="B7E4DD"/>
              </a:solidFill>
              <a:latin typeface="Calibri" panose="020F0502020204030204"/>
              <a:cs typeface="Arial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676401" y="1904542"/>
            <a:ext cx="1219200" cy="1219658"/>
          </a:xfrm>
          <a:prstGeom prst="ellipse">
            <a:avLst/>
          </a:prstGeom>
          <a:noFill/>
          <a:ln w="38100" cap="flat" cmpd="sng" algn="ctr">
            <a:solidFill>
              <a:srgbClr val="537A8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ru-RU" sz="1800" b="0" i="0" kern="0" dirty="0" smtClean="0">
              <a:solidFill>
                <a:prstClr val="black"/>
              </a:solidFill>
              <a:latin typeface="Calibri" panose="020F0502020204030204"/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BB2CD33-BEA3-4552-955D-70A304DCB471}"/>
              </a:ext>
            </a:extLst>
          </p:cNvPr>
          <p:cNvSpPr txBox="1"/>
          <p:nvPr/>
        </p:nvSpPr>
        <p:spPr>
          <a:xfrm>
            <a:off x="2009320" y="2114410"/>
            <a:ext cx="5533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5400" b="0" i="0" dirty="0">
                <a:solidFill>
                  <a:srgbClr val="537A86"/>
                </a:solidFill>
                <a:latin typeface="Calibri" panose="020F0502020204030204"/>
                <a:cs typeface="Arial"/>
              </a:rPr>
              <a:t>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6800" y="304800"/>
            <a:ext cx="4191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</a:t>
            </a:r>
            <a:r>
              <a:rPr lang="ru-RU" sz="1500" i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ОСНОВНЫХ ХАРАКТЕРИСТИК </a:t>
            </a: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БЮДЖЕТА </a:t>
            </a:r>
            <a:r>
              <a:rPr lang="ru-RU" sz="1500" i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ОКРУГА </a:t>
            </a:r>
            <a:endParaRPr lang="ru-RU" sz="1500" i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500" i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</a:t>
            </a: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500" i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годы</a:t>
            </a:r>
            <a:endParaRPr lang="ru-RU" sz="1500" i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 cstate="hqprint">
            <a:duotone>
              <a:srgbClr val="E7E6E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7" t="35822" r="7788" b="36795"/>
          <a:stretch/>
        </p:blipFill>
        <p:spPr>
          <a:xfrm rot="16200000">
            <a:off x="853541" y="3215245"/>
            <a:ext cx="2789215" cy="449629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 cstate="hqprint">
            <a:duotone>
              <a:srgbClr val="E7E6E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7" t="35822" r="7788" b="36795"/>
          <a:stretch/>
        </p:blipFill>
        <p:spPr>
          <a:xfrm rot="16200000">
            <a:off x="5426938" y="3140938"/>
            <a:ext cx="2786419" cy="4647703"/>
          </a:xfrm>
          <a:prstGeom prst="rect">
            <a:avLst/>
          </a:prstGeom>
        </p:spPr>
      </p:pic>
      <p:graphicFrame>
        <p:nvGraphicFramePr>
          <p:cNvPr id="23" name="Объект 3">
            <a:extLst>
              <a:ext uri="{FF2B5EF4-FFF2-40B4-BE49-F238E27FC236}">
                <a16:creationId xmlns="" xmlns:a16="http://schemas.microsoft.com/office/drawing/2014/main" id="{EACAF5C5-FBA5-43DF-B289-296E112AE2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9352614"/>
              </p:ext>
            </p:extLst>
          </p:nvPr>
        </p:nvGraphicFramePr>
        <p:xfrm>
          <a:off x="228599" y="4359890"/>
          <a:ext cx="4572001" cy="2269510"/>
        </p:xfrm>
        <a:graphic>
          <a:graphicData uri="http://schemas.openxmlformats.org/drawingml/2006/table">
            <a:tbl>
              <a:tblPr firstRow="1" bandRow="1"/>
              <a:tblGrid>
                <a:gridCol w="11065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484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94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904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5708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707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УТВЕРЖДЕНО ПЕРВОНАЧАЛЬ-НЫМ РЕШЕНИЕМ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СОВЕТА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УТОЧНЁННЫЙ ПЛАН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ИСПОЛНЕНИЯ К УТОЧНЁН-НОМУ ПЛАНУ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78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ДОХОДЫ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4 569,5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04" marR="4604" marT="4604" marB="0" anchor="ctr" anchorCtr="1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5 104,7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4 800,7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94,0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66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РАСХОДЫ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4 676,9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04" marR="4604" marT="4604" marB="0" anchor="ctr" anchorCtr="1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284,6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4 757,3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90,0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71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ДЕФИЦИТ (-) ПРОФИЦИТ (+)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-107,4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553" marR="56553" marT="28276" marB="28276" anchor="ctr" anchorCtr="1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-178,9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43,4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3581254710"/>
              </p:ext>
            </p:extLst>
          </p:nvPr>
        </p:nvGraphicFramePr>
        <p:xfrm>
          <a:off x="4314826" y="1359515"/>
          <a:ext cx="4724399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8001000" y="1105599"/>
            <a:ext cx="820842" cy="253916"/>
          </a:xfrm>
          <a:prstGeom prst="rect">
            <a:avLst/>
          </a:prstGeom>
          <a:solidFill>
            <a:srgbClr val="327A77"/>
          </a:solidFill>
        </p:spPr>
        <p:txBody>
          <a:bodyPr wrap="square" rtlCol="0">
            <a:spAutoFit/>
          </a:bodyPr>
          <a:lstStyle/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050" b="0" i="0" dirty="0">
                <a:solidFill>
                  <a:prstClr val="white"/>
                </a:solidFill>
                <a:latin typeface="Calibri" panose="020F0502020204030204"/>
                <a:cs typeface="Arial"/>
              </a:rPr>
              <a:t>МЛН</a:t>
            </a:r>
            <a:r>
              <a:rPr lang="ru-RU" sz="1050" b="0" i="0" dirty="0" smtClean="0">
                <a:solidFill>
                  <a:prstClr val="white"/>
                </a:solidFill>
                <a:latin typeface="Calibri" panose="020F0502020204030204"/>
                <a:cs typeface="Arial"/>
              </a:rPr>
              <a:t>. РУБ</a:t>
            </a:r>
            <a:r>
              <a:rPr lang="ru-RU" sz="1050" b="0" i="0" dirty="0">
                <a:solidFill>
                  <a:prstClr val="white"/>
                </a:solidFill>
                <a:latin typeface="Calibri" panose="020F0502020204030204"/>
                <a:cs typeface="Arial"/>
              </a:rPr>
              <a:t>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876800" y="4469127"/>
            <a:ext cx="411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2000" i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Доходы бюджета </a:t>
            </a:r>
            <a:r>
              <a:rPr lang="ru-RU" sz="2000" b="0" i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sz="2000" b="0" i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b="0" i="0" dirty="0" smtClean="0">
                <a:solidFill>
                  <a:srgbClr val="FF91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2000" b="0" i="0" dirty="0">
              <a:solidFill>
                <a:srgbClr val="FF918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2000" b="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поступающие в бюджет денежные средства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76800" y="5626774"/>
            <a:ext cx="40352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2000" i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Расходы бюджета </a:t>
            </a:r>
            <a:r>
              <a:rPr lang="ru-RU" sz="2000" b="0" i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b="0" i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выплачиваемые </a:t>
            </a:r>
            <a:endParaRPr lang="en-US" sz="2000" b="0" i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2000" b="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бюджета денежные средства</a:t>
            </a:r>
          </a:p>
        </p:txBody>
      </p:sp>
    </p:spTree>
    <p:extLst>
      <p:ext uri="{BB962C8B-B14F-4D97-AF65-F5344CB8AC3E}">
        <p14:creationId xmlns:p14="http://schemas.microsoft.com/office/powerpoint/2010/main" val="780834329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2190ACC-1907-401E-8F2C-55364F5BA3BB}"/>
              </a:ext>
            </a:extLst>
          </p:cNvPr>
          <p:cNvSpPr/>
          <p:nvPr/>
        </p:nvSpPr>
        <p:spPr>
          <a:xfrm>
            <a:off x="139530" y="133350"/>
            <a:ext cx="58040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800" i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ПАРАМЕТРЫ ИСПОЛНЕНИЯ БЮДЖЕТА МИНЕРАЛОВОДСКОГО ГОРОДСКОГО ОКРУГА СТАВРОПОЛЬСКОГО КРАЯ ЗА 2022 ГОД В СРАВНЕНИИ С 2021 ГОДОМ</a:t>
            </a:r>
            <a:endParaRPr lang="ru-RU" sz="1800" i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295400"/>
            <a:ext cx="7467600" cy="908052"/>
          </a:xfrm>
        </p:spPr>
        <p:txBody>
          <a:bodyPr/>
          <a:lstStyle/>
          <a:p>
            <a:r>
              <a:rPr lang="ru-RU" sz="1900" b="1" dirty="0">
                <a:solidFill>
                  <a:srgbClr val="327A77"/>
                </a:solidFill>
              </a:rPr>
              <a:t>По итогам 2022 года местный бюджет исполнен по доходам в сумме </a:t>
            </a:r>
            <a:r>
              <a:rPr lang="ru-RU" sz="1900" b="1" dirty="0" smtClean="0">
                <a:solidFill>
                  <a:srgbClr val="327A77"/>
                </a:solidFill>
              </a:rPr>
              <a:t>4800,68 млн. </a:t>
            </a:r>
            <a:r>
              <a:rPr lang="ru-RU" sz="1900" b="1" dirty="0">
                <a:solidFill>
                  <a:srgbClr val="327A77"/>
                </a:solidFill>
              </a:rPr>
              <a:t>рублей, по расходам в сумме </a:t>
            </a:r>
            <a:r>
              <a:rPr lang="ru-RU" sz="1900" b="1" dirty="0" smtClean="0">
                <a:solidFill>
                  <a:srgbClr val="327A77"/>
                </a:solidFill>
              </a:rPr>
              <a:t>4757,31 млн. </a:t>
            </a:r>
            <a:r>
              <a:rPr lang="ru-RU" sz="1900" b="1" dirty="0">
                <a:solidFill>
                  <a:srgbClr val="327A77"/>
                </a:solidFill>
              </a:rPr>
              <a:t>рублей с </a:t>
            </a:r>
            <a:r>
              <a:rPr lang="ru-RU" sz="1900" b="1" dirty="0" smtClean="0">
                <a:solidFill>
                  <a:srgbClr val="327A77"/>
                </a:solidFill>
              </a:rPr>
              <a:t>профицитом 43,38 млн. рублей</a:t>
            </a:r>
            <a:endParaRPr lang="ru-RU" sz="1900" b="1" dirty="0">
              <a:solidFill>
                <a:srgbClr val="327A77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66663"/>
              </p:ext>
            </p:extLst>
          </p:nvPr>
        </p:nvGraphicFramePr>
        <p:xfrm>
          <a:off x="69850" y="2235202"/>
          <a:ext cx="8991600" cy="32758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3755"/>
                <a:gridCol w="1016442"/>
                <a:gridCol w="1016442"/>
                <a:gridCol w="1016442"/>
                <a:gridCol w="925196"/>
                <a:gridCol w="920886"/>
                <a:gridCol w="767405"/>
                <a:gridCol w="997627"/>
                <a:gridCol w="767405"/>
              </a:tblGrid>
              <a:tr h="79419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Наименование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2021 год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2022 год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Отклонение исполнения к плану 2022 </a:t>
                      </a:r>
                      <a:r>
                        <a:rPr lang="ru-RU" sz="1500" dirty="0" smtClean="0">
                          <a:effectLst/>
                        </a:rPr>
                        <a:t>года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Отклонение исполнения </a:t>
                      </a:r>
                      <a:r>
                        <a:rPr lang="ru-RU" sz="1500" dirty="0" smtClean="0">
                          <a:effectLst/>
                        </a:rPr>
                        <a:t>  2022/2021 г.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8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исполнен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исполнен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абс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абс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16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Доходы всего, </a:t>
                      </a:r>
                      <a:r>
                        <a:rPr lang="ru-RU" sz="1350" dirty="0" smtClean="0">
                          <a:effectLst/>
                        </a:rPr>
                        <a:t>    из </a:t>
                      </a:r>
                      <a:r>
                        <a:rPr lang="ru-RU" sz="1350" dirty="0">
                          <a:effectLst/>
                        </a:rPr>
                        <a:t>них: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4565,77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4494,14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5104,68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4800,68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-304,00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94,0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306,55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106,8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16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налоговые и неналоговые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931,21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962,76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1037,12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1132,70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95,58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109,2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169,94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117,7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16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безвозмездные поступления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3634,57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3531,38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4067,56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3667,99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-399,57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90,2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136,61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103,9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80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Расходы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4776,94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4588,22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5284,56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4757,31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-527,25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90,0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169,09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103,7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16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Дефицит (-) профицит (+)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r>
                        <a:rPr lang="ru-RU" sz="1200" dirty="0" smtClean="0">
                          <a:effectLst/>
                        </a:rPr>
                        <a:t>211,16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94,08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r>
                        <a:rPr lang="ru-RU" sz="1200" dirty="0" smtClean="0">
                          <a:effectLst/>
                        </a:rPr>
                        <a:t>178,88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43,38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5511078"/>
            <a:ext cx="91567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i="0" dirty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 доходов местного бюджета по итогам 2022 года увеличился по сравнению с 2021 </a:t>
            </a:r>
            <a:r>
              <a:rPr lang="ru-RU" sz="1800" i="0" dirty="0" smtClean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1800" i="0" dirty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800" i="0" dirty="0" smtClean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306,55 млн. </a:t>
            </a:r>
            <a:r>
              <a:rPr lang="ru-RU" sz="1800" i="0" dirty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 или на 6,8 %. Данное увеличение обусловлено увеличением поступления налоговых и неналоговых доходов в сумме </a:t>
            </a:r>
            <a:r>
              <a:rPr lang="ru-RU" sz="1800" i="0" dirty="0" smtClean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169,94 млн. </a:t>
            </a:r>
            <a:r>
              <a:rPr lang="ru-RU" sz="1800" i="0" dirty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 или 17,7 % и безвозмездных поступлений на </a:t>
            </a:r>
            <a:r>
              <a:rPr lang="ru-RU" sz="1800" i="0" dirty="0" smtClean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136,61 млн. </a:t>
            </a:r>
            <a:r>
              <a:rPr lang="ru-RU" sz="1800" i="0" dirty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 или 3,9 %. Расходы в 2022 </a:t>
            </a:r>
            <a:r>
              <a:rPr lang="ru-RU" sz="1800" i="0" dirty="0" smtClean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1800" i="0" dirty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выросли на </a:t>
            </a:r>
            <a:r>
              <a:rPr lang="ru-RU" sz="1800" i="0" dirty="0" smtClean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169,09 млн. </a:t>
            </a:r>
            <a:r>
              <a:rPr lang="ru-RU" sz="1800" i="0" dirty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 или 3,7 % к уровню 2021 </a:t>
            </a:r>
            <a:r>
              <a:rPr lang="ru-RU" sz="1800" i="0" dirty="0" smtClean="0">
                <a:solidFill>
                  <a:srgbClr val="327A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</a:t>
            </a:r>
            <a:endParaRPr lang="ru-RU" sz="1800" i="0" dirty="0">
              <a:solidFill>
                <a:srgbClr val="327A7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2354398"/>
      </p:ext>
    </p:extLst>
  </p:cSld>
  <p:clrMapOvr>
    <a:masterClrMapping/>
  </p:clrMapOvr>
  <p:transition spd="med" advClick="0" advTm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Прямоугольник 4"/>
          <p:cNvSpPr/>
          <p:nvPr/>
        </p:nvSpPr>
        <p:spPr>
          <a:xfrm>
            <a:off x="137535" y="207933"/>
            <a:ext cx="4815465" cy="945577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800" i="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ДИНАМИКА ОСНОВНЫХ ПОКАЗАТЕЛЕЙ </a:t>
            </a:r>
            <a:r>
              <a:rPr lang="ru-RU" sz="1800" i="0" dirty="0" smtClean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БЮДЖЕТА МИНЕРАЛОВОДСКОГО ГОРОДСКОГО ОКРУГА</a:t>
            </a:r>
            <a:endParaRPr lang="ru-RU" sz="1800" i="0" dirty="0">
              <a:solidFill>
                <a:prstClr val="black"/>
              </a:solidFill>
              <a:latin typeface="+mj-lt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846354455"/>
              </p:ext>
            </p:extLst>
          </p:nvPr>
        </p:nvGraphicFramePr>
        <p:xfrm>
          <a:off x="685800" y="4114800"/>
          <a:ext cx="78486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933325743"/>
              </p:ext>
            </p:extLst>
          </p:nvPr>
        </p:nvGraphicFramePr>
        <p:xfrm>
          <a:off x="1371600" y="1295400"/>
          <a:ext cx="64008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370852"/>
      </p:ext>
    </p:extLst>
  </p:cSld>
  <p:clrMapOvr>
    <a:masterClrMapping/>
  </p:clrMapOvr>
  <p:transition spd="med" advClick="0" advTm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76200"/>
            <a:ext cx="8610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Сведения о фактических поступлениях доходов по видам доходов за 2022 год в сравнении с первоначально утвержденными решением о бюджете значениями и с уточненными значениями с учетом внесенных </a:t>
            </a:r>
            <a:r>
              <a:rPr lang="ru-RU" sz="1500" i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изменений</a:t>
            </a:r>
            <a:r>
              <a:rPr lang="ru-RU" sz="15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631970"/>
              </p:ext>
            </p:extLst>
          </p:nvPr>
        </p:nvGraphicFramePr>
        <p:xfrm>
          <a:off x="0" y="861030"/>
          <a:ext cx="9144000" cy="6448220"/>
        </p:xfrm>
        <a:graphic>
          <a:graphicData uri="http://schemas.openxmlformats.org/drawingml/2006/table">
            <a:tbl>
              <a:tblPr/>
              <a:tblGrid>
                <a:gridCol w="1648460"/>
                <a:gridCol w="611005"/>
                <a:gridCol w="662805"/>
                <a:gridCol w="582930"/>
                <a:gridCol w="615950"/>
                <a:gridCol w="449580"/>
                <a:gridCol w="621900"/>
                <a:gridCol w="427120"/>
                <a:gridCol w="2547620"/>
                <a:gridCol w="599440"/>
                <a:gridCol w="377190"/>
              </a:tblGrid>
              <a:tr h="23611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г.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Отклонение между первоначально утвержденными и уточненными значениями 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Выполнение первоначального плана года к фактическим поступлениям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Пояснения отклонений между первоначально утвержденными и фактическими значениями в случае, если такие отклонения составили 5 % и более 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Выполнение уточненного плана года 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3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ИСТОЧНИКИ ДОХОДОВ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Первоначальный план года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Утвержденный план года с изменениями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 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377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абс.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абс.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абс.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377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7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53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832 455,57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877 612,30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927 339,62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45 156,73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105,42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94 884,05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111,40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49 727,32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105,67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1377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в том числе: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170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477 595,00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505 002,00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517 848,64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27 407,00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105,74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40 253,64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108,43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Восстановление экономики после пандемии вызванной COVID-19, что повлекло рост фонда оплаты труда, увеличение размера МРОТ, индексация заработной платы работников бюджетной сферы 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12 846,64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582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Акцизы 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42 452,57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48 598,12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48 987,65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6 145,55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114,48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6 535,08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115,39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Восстановление экономики после пандемии вызванной COVID-19, индексация ставок акцизов на ГСМ 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389,53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730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Налог, взимаемый по УСН 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55 145,00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67 511,00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69 464,01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12 366,00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122,42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14 319,01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125,97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связи с внесением изменений в Налоговый кодекс РФ в части отмены с 01.01.2021г. ЕНВД рост налогоплательщиков УСН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1 953,01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102,89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53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3 429,00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7 219,81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7 694,99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3 790,81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210,55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4 265,99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224,41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связи с увеличением налогооблагаемой базы</a:t>
                      </a:r>
                    </a:p>
                  </a:txBody>
                  <a:tcPr marL="2185" marR="2185" marT="2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475,18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106,58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730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Налог, взимаемый с патента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16 020,00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13 193,10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13 488,14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-2 826,90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82,35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-2 531,86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84,20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страховых взносов на обязательное социальное и пенсионное страхование уменьшает сумму начисленного налога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295,04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102,24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53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имущество физических лиц 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81 812,00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68 092,00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89 624,41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-13 720,00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83,23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7 812,41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109,55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количества объектов налогообложения, облагаемых по ставке 2%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21 532,41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131,62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730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138 972,00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148 499,27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160 694,92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9 527,27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106,86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21 722,92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115,63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Погашение физическими лицами задолженности по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налогу,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передача земельных участков из муниципальной казны в ПБП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12 195,65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108,21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53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17 030,00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19 497,00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20 422,08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2 467,00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114,49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3 392,08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119,92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количества обращений в суды общей юрисдикции и к мировым судьям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925,08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104,74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06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доходные источники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-885,22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-885,22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Возврат из бюджета переплат по ЕНВД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-885,22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14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146 033,49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159 511,95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205 359,63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13 478,46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109,23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59 326,14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140,63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45 847,68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128,74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1377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в том числе: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907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97 663,24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114 579,35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124 089,80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16 916,11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117,32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26 426,56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127,06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Дополнительное заключение договоров аренды земельных участков, погашение задолженности по арендным платежам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9 510,45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108,30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61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3 211,28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2 764,13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2 764,84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-447,15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86,08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-446,44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86,10</a:t>
                      </a:r>
                    </a:p>
                  </a:txBody>
                  <a:tcPr marL="2185" marR="2185" marT="2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Внесение изменений в законодательство</a:t>
                      </a:r>
                    </a:p>
                  </a:txBody>
                  <a:tcPr marL="2185" marR="2185" marT="2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730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оказания платных услуг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22 920,56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21 719,44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21 293,09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-1 201,12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94,76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-1 627,47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92,90</a:t>
                      </a:r>
                    </a:p>
                  </a:txBody>
                  <a:tcPr marL="2185" marR="2185" marT="2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Снижение посещаемости детей в ДОУ и СОШ в связи с заболеваемостью, изменение типа учреждения с казенного на бюджетное</a:t>
                      </a:r>
                    </a:p>
                  </a:txBody>
                  <a:tcPr marL="2185" marR="2185" marT="2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-426,35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98,04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730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17 597,25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13 779,18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46 753,17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-3 818,07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78,30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29 155,92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265,68</a:t>
                      </a:r>
                    </a:p>
                  </a:txBody>
                  <a:tcPr marL="2185" marR="2185" marT="2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Непрогнозируемые поступления от продажи земельных участков, от перераспределения площади земельных участков</a:t>
                      </a:r>
                    </a:p>
                  </a:txBody>
                  <a:tcPr marL="2185" marR="2185" marT="2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32 973,99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339,30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53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2 272,36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4 301,05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6 322,79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2 028,69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189,28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4 050,43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278,25</a:t>
                      </a:r>
                    </a:p>
                  </a:txBody>
                  <a:tcPr marL="2185" marR="2185" marT="2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количества выявленных правонарушений</a:t>
                      </a:r>
                    </a:p>
                  </a:txBody>
                  <a:tcPr marL="2185" marR="2185" marT="2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2 021,74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147,01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29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2 368,80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2 368,80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4 135,94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1 767,14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174,60</a:t>
                      </a:r>
                    </a:p>
                  </a:txBody>
                  <a:tcPr marL="2185" marR="2185" marT="2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Непрогнозируемые невыясненные поступления</a:t>
                      </a:r>
                    </a:p>
                  </a:txBody>
                  <a:tcPr marL="2185" marR="2185" marT="2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1 767,14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174,60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40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978 489,06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1 037 124,25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1 132 699,25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58 635,19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105,99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154 210,19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115,76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95 575,00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109,22</a:t>
                      </a:r>
                    </a:p>
                  </a:txBody>
                  <a:tcPr marL="2185" marR="2185" marT="2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554851"/>
              </p:ext>
            </p:extLst>
          </p:nvPr>
        </p:nvGraphicFramePr>
        <p:xfrm>
          <a:off x="8051800" y="708630"/>
          <a:ext cx="1066800" cy="152400"/>
        </p:xfrm>
        <a:graphic>
          <a:graphicData uri="http://schemas.openxmlformats.org/drawingml/2006/table">
            <a:tbl>
              <a:tblPr/>
              <a:tblGrid>
                <a:gridCol w="1066800"/>
              </a:tblGrid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 рублей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8717015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649672"/>
              </p:ext>
            </p:extLst>
          </p:nvPr>
        </p:nvGraphicFramePr>
        <p:xfrm>
          <a:off x="0" y="228601"/>
          <a:ext cx="9144000" cy="2976472"/>
        </p:xfrm>
        <a:graphic>
          <a:graphicData uri="http://schemas.openxmlformats.org/drawingml/2006/table">
            <a:tbl>
              <a:tblPr/>
              <a:tblGrid>
                <a:gridCol w="1600200"/>
                <a:gridCol w="685800"/>
                <a:gridCol w="609600"/>
                <a:gridCol w="609600"/>
                <a:gridCol w="609600"/>
                <a:gridCol w="457200"/>
                <a:gridCol w="609600"/>
                <a:gridCol w="457200"/>
                <a:gridCol w="2514600"/>
                <a:gridCol w="609600"/>
                <a:gridCol w="381000"/>
              </a:tblGrid>
              <a:tr h="21774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3 591 017,65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4 067 560,72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3 667 985,13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476 543,07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113,27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76 967,48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102,14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-399 575,59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90,18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0999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в том числе: 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77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</a:t>
                      </a:r>
                    </a:p>
                  </a:txBody>
                  <a:tcPr marL="2539" marR="2539" marT="2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471 315,00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491 550,18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491 550,18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20 235,18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104,29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20 235,18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104,29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Поступление  дотаций на поддержку мер по обеспечению сбалансированности бюджета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7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</a:t>
                      </a:r>
                    </a:p>
                  </a:txBody>
                  <a:tcPr marL="2539" marR="2539" marT="2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836 854,19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1 075 262,01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728 169,48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238 407,82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128,49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-108 684,71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87,01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Уточнение  объема субсидий по отдельным направлениям 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-347 092,53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67,72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4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</a:t>
                      </a:r>
                    </a:p>
                  </a:txBody>
                  <a:tcPr marL="2539" marR="2539" marT="2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2 097 851,50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2 298 157,01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2 292 273,09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200 305,51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109,55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194 421,59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109,27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Уточнение плановых показателей (увеличение) на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осуществление социальных выплат в случае рождения третьего ребенка, на детей от трех до семи лет, в связи с рождением первого ребенка 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-5 883,92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99,74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2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2539" marR="2539" marT="2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184 412,18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254 847,18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208 247,65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70 435,00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138,19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23 835,47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112,93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прочих межбюджетных трансфертов на повышение заработной платы работникам бюджетной сферы в связи с индексацией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-46 599,53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81,71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7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безвозмездные поступления</a:t>
                      </a:r>
                    </a:p>
                  </a:txBody>
                  <a:tcPr marL="2539" marR="2539" marT="2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584,78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-52 255,66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-52 255,27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-52 840,44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-8 935,95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-52 840,05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-8 935,89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Уточнение плана на суммы: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остатков субсидий, субвенций и иных межбюджетных трансфертов, имеющих целевое назначение, прошлых лет ;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денежных пожертвований, предоставляемых физическими лицами.</a:t>
                      </a:r>
                    </a:p>
                  </a:txBody>
                  <a:tcPr marL="2539" marR="2539" marT="2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74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ДОХОДОВ 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4 569 506,71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5 104 684,97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4 800 684,38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535 178,26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111,71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231 177,67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-304 000,59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94,04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2127"/>
      </p:ext>
    </p:extLst>
  </p:cSld>
  <p:clrMapOvr>
    <a:masterClrMapping/>
  </p:clrMapOvr>
  <p:transition spd="med" advClick="0" advTm="0"/>
</p:sld>
</file>

<file path=ppt/theme/theme1.xml><?xml version="1.0" encoding="utf-8"?>
<a:theme xmlns:a="http://schemas.openxmlformats.org/drawingml/2006/main" name="Облака">
  <a:themeElements>
    <a:clrScheme name="Облака 7">
      <a:dk1>
        <a:srgbClr val="4F4F77"/>
      </a:dk1>
      <a:lt1>
        <a:srgbClr val="FFFFFF"/>
      </a:lt1>
      <a:dk2>
        <a:srgbClr val="7979A5"/>
      </a:dk2>
      <a:lt2>
        <a:srgbClr val="F3F3FF"/>
      </a:lt2>
      <a:accent1>
        <a:srgbClr val="5D5D8B"/>
      </a:accent1>
      <a:accent2>
        <a:srgbClr val="66CCFF"/>
      </a:accent2>
      <a:accent3>
        <a:srgbClr val="BEBECF"/>
      </a:accent3>
      <a:accent4>
        <a:srgbClr val="DADADA"/>
      </a:accent4>
      <a:accent5>
        <a:srgbClr val="B6B6C4"/>
      </a:accent5>
      <a:accent6>
        <a:srgbClr val="5CB9E7"/>
      </a:accent6>
      <a:hlink>
        <a:srgbClr val="CCECFF"/>
      </a:hlink>
      <a:folHlink>
        <a:srgbClr val="FFFFCC"/>
      </a:folHlink>
    </a:clrScheme>
    <a:fontScheme name="Облака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99FFCC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Tx/>
          <a:buFont typeface="Wingdings" pitchFamily="2" charset="2"/>
          <a:buNone/>
          <a:tabLst/>
          <a:defRPr kumimoji="0" lang="ru-RU" sz="15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99FFCC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Tx/>
          <a:buFont typeface="Wingdings" pitchFamily="2" charset="2"/>
          <a:buNone/>
          <a:tabLst/>
          <a:defRPr kumimoji="0" lang="ru-RU" sz="15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pitchFamily="18" charset="0"/>
            <a:cs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блака">
  <a:themeElements>
    <a:clrScheme name="Облака 7">
      <a:dk1>
        <a:srgbClr val="4F4F77"/>
      </a:dk1>
      <a:lt1>
        <a:srgbClr val="FFFFFF"/>
      </a:lt1>
      <a:dk2>
        <a:srgbClr val="7979A5"/>
      </a:dk2>
      <a:lt2>
        <a:srgbClr val="F3F3FF"/>
      </a:lt2>
      <a:accent1>
        <a:srgbClr val="5D5D8B"/>
      </a:accent1>
      <a:accent2>
        <a:srgbClr val="66CCFF"/>
      </a:accent2>
      <a:accent3>
        <a:srgbClr val="BEBECF"/>
      </a:accent3>
      <a:accent4>
        <a:srgbClr val="DADADA"/>
      </a:accent4>
      <a:accent5>
        <a:srgbClr val="B6B6C4"/>
      </a:accent5>
      <a:accent6>
        <a:srgbClr val="5CB9E7"/>
      </a:accent6>
      <a:hlink>
        <a:srgbClr val="CCECFF"/>
      </a:hlink>
      <a:folHlink>
        <a:srgbClr val="FFFFCC"/>
      </a:folHlink>
    </a:clrScheme>
    <a:fontScheme name="Облака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99FFCC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Tx/>
          <a:buFont typeface="Wingdings" pitchFamily="2" charset="2"/>
          <a:buNone/>
          <a:tabLst/>
          <a:defRPr kumimoji="0" lang="ru-RU" sz="15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99FFCC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Tx/>
          <a:buFont typeface="Wingdings" pitchFamily="2" charset="2"/>
          <a:buNone/>
          <a:tabLst/>
          <a:defRPr kumimoji="0" lang="ru-RU" sz="15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pitchFamily="18" charset="0"/>
            <a:cs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21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62848F"/>
    </a:accent1>
    <a:accent2>
      <a:srgbClr val="80B0BB"/>
    </a:accent2>
    <a:accent3>
      <a:srgbClr val="B7E4DD"/>
    </a:accent3>
    <a:accent4>
      <a:srgbClr val="FF7468"/>
    </a:accent4>
    <a:accent5>
      <a:srgbClr val="F8BE63"/>
    </a:accent5>
    <a:accent6>
      <a:srgbClr val="D8D8D8"/>
    </a:accent6>
    <a:hlink>
      <a:srgbClr val="0563C1"/>
    </a:hlink>
    <a:folHlink>
      <a:srgbClr val="954F72"/>
    </a:folHlink>
  </a:clrScheme>
  <a:fontScheme name="Тема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Тема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Другая 21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62848F"/>
    </a:accent1>
    <a:accent2>
      <a:srgbClr val="80B0BB"/>
    </a:accent2>
    <a:accent3>
      <a:srgbClr val="B7E4DD"/>
    </a:accent3>
    <a:accent4>
      <a:srgbClr val="FF7468"/>
    </a:accent4>
    <a:accent5>
      <a:srgbClr val="F8BE63"/>
    </a:accent5>
    <a:accent6>
      <a:srgbClr val="D8D8D8"/>
    </a:accent6>
    <a:hlink>
      <a:srgbClr val="0563C1"/>
    </a:hlink>
    <a:folHlink>
      <a:srgbClr val="954F72"/>
    </a:folHlink>
  </a:clrScheme>
  <a:fontScheme name="Тема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Тема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Облака 7">
    <a:dk1>
      <a:srgbClr val="4F4F77"/>
    </a:dk1>
    <a:lt1>
      <a:srgbClr val="FFFFFF"/>
    </a:lt1>
    <a:dk2>
      <a:srgbClr val="7979A5"/>
    </a:dk2>
    <a:lt2>
      <a:srgbClr val="F3F3FF"/>
    </a:lt2>
    <a:accent1>
      <a:srgbClr val="5D5D8B"/>
    </a:accent1>
    <a:accent2>
      <a:srgbClr val="66CCFF"/>
    </a:accent2>
    <a:accent3>
      <a:srgbClr val="BEBECF"/>
    </a:accent3>
    <a:accent4>
      <a:srgbClr val="DADADA"/>
    </a:accent4>
    <a:accent5>
      <a:srgbClr val="B6B6C4"/>
    </a:accent5>
    <a:accent6>
      <a:srgbClr val="5CB9E7"/>
    </a:accent6>
    <a:hlink>
      <a:srgbClr val="CCECFF"/>
    </a:hlink>
    <a:folHlink>
      <a:srgbClr val="FFFFCC"/>
    </a:folHlink>
  </a:clrScheme>
  <a:fontScheme name="Облака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260110</TotalTime>
  <Words>2506</Words>
  <Application>Microsoft Office PowerPoint</Application>
  <PresentationFormat>Экран (4:3)</PresentationFormat>
  <Paragraphs>870</Paragraphs>
  <Slides>23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Облака</vt:lpstr>
      <vt:lpstr>1_Облака</vt:lpstr>
      <vt:lpstr>Лист</vt:lpstr>
      <vt:lpstr> МИНЕРАЛОВОДСКИЙ ГОРОДСКОЙ ОКРУГ </vt:lpstr>
      <vt:lpstr>Презентация PowerPoint</vt:lpstr>
      <vt:lpstr>Презентация PowerPoint</vt:lpstr>
      <vt:lpstr>Презентация PowerPoint</vt:lpstr>
      <vt:lpstr>Презентация PowerPoint</vt:lpstr>
      <vt:lpstr>По итогам 2022 года местный бюджет исполнен по доходам в сумме 4800,68 млн. рублей, по расходам в сумме 4757,31 млн. рублей с профицитом 43,38 млн. 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безвозмездных поступлений от других бюджетов бюджетной системы РФ</vt:lpstr>
      <vt:lpstr>Рейтинг отраслей экономической деятельности в поступлении налоговых доходов в бюджет Минераловодского городского округа</vt:lpstr>
      <vt:lpstr>ИНФОРМАЦИЯ О РАБОТЕ АДМИНИСТРАЦИИ ПО ПРИВЛЕЧЕННИЮ ДОПОЛНИТЕЛЬНЫХ ДОХОДОВ В БЮДЖЕТ МИНЕРАЛОВОДСКОГО ГОРОДСКОГО ОКРУГА В 2022 ГОДУ</vt:lpstr>
      <vt:lpstr>Оценка эффективности налоговых расходов Минераловодского городского округа</vt:lpstr>
      <vt:lpstr>Основные направления бюджетной политики Минераловодского городского округа на 2022 год</vt:lpstr>
      <vt:lpstr>Приоритетными расходами местного бюджета являются :</vt:lpstr>
      <vt:lpstr>Презентация PowerPoint</vt:lpstr>
      <vt:lpstr>Исполнение расходов местного бюджета в разрезе разделов подразделов кодов бюджетной классификации расходов бюджетов за 2022  год</vt:lpstr>
      <vt:lpstr>Перечень муниципальных программ Минераловодского городского округа </vt:lpstr>
      <vt:lpstr>Реализация муниципальных программ</vt:lpstr>
      <vt:lpstr>Реализация программных мероприятий</vt:lpstr>
      <vt:lpstr>ДОРОЖНЫЙ ФОНД МИНЕРАЛОВОДСКОГО ГОРОДСКОГО ОКРУГА исполнение за 2022 год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Dohod1</dc:creator>
  <cp:lastModifiedBy>Dohod5</cp:lastModifiedBy>
  <cp:revision>795</cp:revision>
  <cp:lastPrinted>2021-05-12T14:31:14Z</cp:lastPrinted>
  <dcterms:created xsi:type="dcterms:W3CDTF">1601-01-01T00:00:00Z</dcterms:created>
  <dcterms:modified xsi:type="dcterms:W3CDTF">2023-06-23T09:03:53Z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