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heme/themeOverride2.xml" ContentType="application/vnd.openxmlformats-officedocument.themeOverride+xml"/>
  <Override PartName="/ppt/charts/chart7.xml" ContentType="application/vnd.openxmlformats-officedocument.drawingml.chart+xml"/>
  <Override PartName="/ppt/theme/themeOverride3.xml" ContentType="application/vnd.openxmlformats-officedocument.themeOverride+xml"/>
  <Override PartName="/ppt/drawings/drawing2.xml" ContentType="application/vnd.openxmlformats-officedocument.drawingml.chartshapes+xml"/>
  <Override PartName="/ppt/charts/chart8.xml" ContentType="application/vnd.openxmlformats-officedocument.drawingml.chart+xml"/>
  <Override PartName="/ppt/theme/themeOverride4.xml" ContentType="application/vnd.openxmlformats-officedocument.themeOverride+xml"/>
  <Override PartName="/ppt/drawings/drawing3.xml" ContentType="application/vnd.openxmlformats-officedocument.drawingml.chartshapes+xml"/>
  <Override PartName="/ppt/charts/chart9.xml" ContentType="application/vnd.openxmlformats-officedocument.drawingml.chart+xml"/>
  <Override PartName="/ppt/theme/themeOverride5.xml" ContentType="application/vnd.openxmlformats-officedocument.themeOverride+xml"/>
  <Override PartName="/ppt/charts/chart10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11.xml" ContentType="application/vnd.openxmlformats-officedocument.drawingml.chart+xml"/>
  <Override PartName="/ppt/theme/themeOverride6.xml" ContentType="application/vnd.openxmlformats-officedocument.themeOverride+xml"/>
  <Override PartName="/ppt/charts/chart12.xml" ContentType="application/vnd.openxmlformats-officedocument.drawingml.chart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4"/>
  </p:notesMasterIdLst>
  <p:sldIdLst>
    <p:sldId id="281" r:id="rId2"/>
    <p:sldId id="305" r:id="rId3"/>
    <p:sldId id="282" r:id="rId4"/>
    <p:sldId id="307" r:id="rId5"/>
    <p:sldId id="308" r:id="rId6"/>
    <p:sldId id="309" r:id="rId7"/>
    <p:sldId id="310" r:id="rId8"/>
    <p:sldId id="311" r:id="rId9"/>
    <p:sldId id="31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337" r:id="rId18"/>
    <p:sldId id="290" r:id="rId19"/>
    <p:sldId id="338" r:id="rId20"/>
    <p:sldId id="291" r:id="rId21"/>
    <p:sldId id="336" r:id="rId22"/>
    <p:sldId id="292" r:id="rId23"/>
    <p:sldId id="293" r:id="rId24"/>
    <p:sldId id="339" r:id="rId25"/>
    <p:sldId id="294" r:id="rId26"/>
    <p:sldId id="340" r:id="rId27"/>
    <p:sldId id="295" r:id="rId28"/>
    <p:sldId id="296" r:id="rId29"/>
    <p:sldId id="298" r:id="rId30"/>
    <p:sldId id="297" r:id="rId31"/>
    <p:sldId id="313" r:id="rId32"/>
    <p:sldId id="299" r:id="rId33"/>
    <p:sldId id="314" r:id="rId34"/>
    <p:sldId id="315" r:id="rId35"/>
    <p:sldId id="316" r:id="rId36"/>
    <p:sldId id="317" r:id="rId37"/>
    <p:sldId id="318" r:id="rId38"/>
    <p:sldId id="319" r:id="rId39"/>
    <p:sldId id="320" r:id="rId40"/>
    <p:sldId id="321" r:id="rId41"/>
    <p:sldId id="322" r:id="rId42"/>
    <p:sldId id="323" r:id="rId43"/>
    <p:sldId id="324" r:id="rId44"/>
    <p:sldId id="325" r:id="rId45"/>
    <p:sldId id="326" r:id="rId46"/>
    <p:sldId id="327" r:id="rId47"/>
    <p:sldId id="328" r:id="rId48"/>
    <p:sldId id="329" r:id="rId49"/>
    <p:sldId id="330" r:id="rId50"/>
    <p:sldId id="331" r:id="rId51"/>
    <p:sldId id="332" r:id="rId52"/>
    <p:sldId id="333" r:id="rId53"/>
    <p:sldId id="334" r:id="rId54"/>
    <p:sldId id="301" r:id="rId55"/>
    <p:sldId id="302" r:id="rId56"/>
    <p:sldId id="306" r:id="rId57"/>
    <p:sldId id="343" r:id="rId58"/>
    <p:sldId id="342" r:id="rId59"/>
    <p:sldId id="341" r:id="rId60"/>
    <p:sldId id="345" r:id="rId61"/>
    <p:sldId id="304" r:id="rId62"/>
    <p:sldId id="335" r:id="rId6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14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6.xlsx"/><Relationship Id="rId1" Type="http://schemas.openxmlformats.org/officeDocument/2006/relationships/themeOverride" Target="../theme/themeOverride6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Dohod1\Desktop\3%20&#1055;&#1088;&#1080;&#1083;&#1086;&#1078;&#1077;&#1085;&#1080;&#1077;%203%20&#1088;&#1072;&#1089;&#1093;&#1086;&#1076;&#1099;%20(&#1056;&#1047;&#1055;&#1056;)%202017.xls" TargetMode="External"/><Relationship Id="rId1" Type="http://schemas.openxmlformats.org/officeDocument/2006/relationships/themeOverride" Target="../theme/themeOverride7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Hp\Dohod5\2019\&#1041;&#1102;&#1076;&#1078;&#1077;&#1090;%20&#1076;&#1083;&#1103;%20&#1075;&#1088;&#1072;&#1078;&#1076;&#1072;&#1085;%20&#1076;&#1086;&#1093;&#1086;&#1076;&#1099;%20&#1086;&#1082;&#1088;&#1091;&#1075;%202020-2022\&#1057;&#1090;&#1088;&#1091;&#1082;&#1090;&#1091;&#1088;&#1072;%20&#1085;&#1077;&#1085;&#1072;&#1083;&#1086;&#1075;&#1086;&#1074;&#1099;&#1093;%20&#1076;&#1086;&#1093;&#1086;&#1076;&#1086;&#1074;.xlsx" TargetMode="External"/><Relationship Id="rId2" Type="http://schemas.openxmlformats.org/officeDocument/2006/relationships/image" Target="../media/image6.jpeg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\\Hp\Dohod5\2019\&#1041;&#1102;&#1076;&#1078;&#1077;&#1090;%20&#1076;&#1083;&#1103;%20&#1075;&#1088;&#1072;&#1078;&#1076;&#1072;&#1085;%20&#1076;&#1086;&#1093;&#1086;&#1076;&#1099;%20&#1086;&#1082;&#1088;&#1091;&#1075;%202020-2022\&#1057;&#1090;&#1088;&#1091;&#1082;&#1090;&#1091;&#1088;&#1072;%20&#1073;&#1077;&#1079;&#1074;&#1086;&#1079;&#1084;&#1077;&#1079;&#1076;&#1085;&#1099;&#1093;.xlsx" TargetMode="External"/><Relationship Id="rId1" Type="http://schemas.openxmlformats.org/officeDocument/2006/relationships/themeOverride" Target="../theme/themeOverride3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file:///\\Hp\Dohod5\2019\&#1041;&#1102;&#1076;&#1078;&#1077;&#1090;%20&#1076;&#1083;&#1103;%20&#1075;&#1088;&#1072;&#1078;&#1076;&#1072;&#1085;%20&#1076;&#1086;&#1093;&#1086;&#1076;&#1099;%20&#1086;&#1082;&#1088;&#1091;&#1075;%202020-2022\&#1057;&#1090;&#1088;&#1091;&#1082;&#1090;&#1091;&#1088;&#1072;%20&#1073;&#1077;&#1079;&#1074;&#1086;&#1079;&#1084;&#1077;&#1079;&#1076;&#1085;&#1099;&#1093;.xlsx" TargetMode="External"/><Relationship Id="rId1" Type="http://schemas.openxmlformats.org/officeDocument/2006/relationships/themeOverride" Target="../theme/themeOverride4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\\Hp\Dohod5\2019\&#1041;&#1102;&#1076;&#1078;&#1077;&#1090;%20&#1076;&#1083;&#1103;%20&#1075;&#1088;&#1072;&#1078;&#1076;&#1072;&#1085;%20&#1076;&#1086;&#1093;&#1086;&#1076;&#1099;%20&#1086;&#1082;&#1088;&#1091;&#1075;%202020-2022\2.&#1056;&#1077;&#1081;&#1090;&#1080;&#1085;&#1075;%20&#1086;&#1090;&#1088;&#1072;&#1089;&#1083;&#1077;&#1081;%20&#1101;&#1082;&#1086;&#1085;&#1086;&#1084;&#1080;&#1095;&#1077;&#1089;&#1082;&#1086;&#1081;%20&#1076;&#1077;&#1103;&#1090;&#1077;&#1083;&#1100;&#1085;&#1086;&#1089;&#1090;&#1080;%20&#1074;%20&#1076;&#1086;&#1093;&#1086;&#1076;&#1072;&#1093;%20&#1073;&#1102;&#1076;&#1078;&#1077;&#1090;&#1072;%20&#1052;&#1080;&#1085;&#1077;&#1088;&#1072;&#1083;&#1086;&#1074;&#1086;&#1076;&#1089;&#1082;&#1086;&#1075;&#1086;%20&#1075;&#1086;&#1088;&#1086;&#1076;&#1089;&#1082;&#1086;&#1075;&#1086;%20&#1086;&#1082;&#1088;&#1091;&#1075;&#1072;.xls" TargetMode="External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543-4267-ABDC-122BC4C61B4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543-4267-ABDC-122BC4C61B4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543-4267-ABDC-122BC4C61B46}"/>
              </c:ext>
            </c:extLst>
          </c:dPt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#,##0.0">
                  <c:v>4494.1000000000004</c:v>
                </c:pt>
                <c:pt idx="2" formatCode="#,##0.0">
                  <c:v>4494.1000000000004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543-4267-ABDC-122BC4C61B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9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898F-453B-A6C2-2215F0B1AF6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98F-453B-A6C2-2215F0B1AF6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898F-453B-A6C2-2215F0B1AF6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898F-453B-A6C2-2215F0B1AF6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898F-453B-A6C2-2215F0B1AF67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898F-453B-A6C2-2215F0B1AF67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898F-453B-A6C2-2215F0B1AF67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898F-453B-A6C2-2215F0B1AF67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898F-453B-A6C2-2215F0B1AF67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898F-453B-A6C2-2215F0B1AF6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Лист1!$A$5:$A$14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Обслуживание государственного и муниципального долга</c:v>
                </c:pt>
                <c:pt idx="9">
                  <c:v>Расходы бюджета - ИТОГО</c:v>
                </c:pt>
              </c:strCache>
            </c:strRef>
          </c:cat>
          <c:val>
            <c:numRef>
              <c:f>Лист1!$B$5:$B$14</c:f>
              <c:numCache>
                <c:formatCode>#,##0.00</c:formatCode>
                <c:ptCount val="10"/>
                <c:pt idx="0">
                  <c:v>351074.77555999998</c:v>
                </c:pt>
                <c:pt idx="1">
                  <c:v>27462.460190000002</c:v>
                </c:pt>
                <c:pt idx="2">
                  <c:v>425932.91852000001</c:v>
                </c:pt>
                <c:pt idx="3">
                  <c:v>623923.52752999996</c:v>
                </c:pt>
                <c:pt idx="4">
                  <c:v>2108277.9141700002</c:v>
                </c:pt>
                <c:pt idx="5">
                  <c:v>227927.63928</c:v>
                </c:pt>
                <c:pt idx="6">
                  <c:v>1000064.1646200001</c:v>
                </c:pt>
                <c:pt idx="7">
                  <c:v>33075.002639999999</c:v>
                </c:pt>
                <c:pt idx="8">
                  <c:v>1063.5066100000001</c:v>
                </c:pt>
                <c:pt idx="9">
                  <c:v>4798801.9091200009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898F-453B-A6C2-2215F0B1AF67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6-898F-453B-A6C2-2215F0B1AF6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8-898F-453B-A6C2-2215F0B1AF6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A-898F-453B-A6C2-2215F0B1AF6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C-898F-453B-A6C2-2215F0B1AF6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E-898F-453B-A6C2-2215F0B1AF67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0-898F-453B-A6C2-2215F0B1AF67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2-898F-453B-A6C2-2215F0B1AF67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4-898F-453B-A6C2-2215F0B1AF67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6-898F-453B-A6C2-2215F0B1AF67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8-898F-453B-A6C2-2215F0B1AF67}"/>
              </c:ext>
            </c:extLst>
          </c:dPt>
          <c:cat>
            <c:strRef>
              <c:f>Лист1!$A$5:$A$14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Обслуживание государственного и муниципального долга</c:v>
                </c:pt>
                <c:pt idx="9">
                  <c:v>Расходы бюджета - ИТОГО</c:v>
                </c:pt>
              </c:strCache>
            </c:strRef>
          </c:cat>
          <c:val>
            <c:numRef>
              <c:f>Лист1!$C$5:$C$14</c:f>
              <c:numCache>
                <c:formatCode>#,##0.00</c:formatCode>
                <c:ptCount val="10"/>
                <c:pt idx="0">
                  <c:v>347853.33797000005</c:v>
                </c:pt>
                <c:pt idx="1">
                  <c:v>26962.45937</c:v>
                </c:pt>
                <c:pt idx="2">
                  <c:v>238183.12131000002</c:v>
                </c:pt>
                <c:pt idx="3">
                  <c:v>562750.36598999996</c:v>
                </c:pt>
                <c:pt idx="4">
                  <c:v>2065646.9213099999</c:v>
                </c:pt>
                <c:pt idx="5">
                  <c:v>226322.11494999999</c:v>
                </c:pt>
                <c:pt idx="6">
                  <c:v>995510.61355999997</c:v>
                </c:pt>
                <c:pt idx="7">
                  <c:v>32425.824120000001</c:v>
                </c:pt>
                <c:pt idx="8">
                  <c:v>1063.5066100000001</c:v>
                </c:pt>
                <c:pt idx="9">
                  <c:v>4496718.2651899988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9-898F-453B-A6C2-2215F0B1AF67}"/>
            </c:ext>
          </c:extLst>
        </c:ser>
        <c:ser>
          <c:idx val="2"/>
          <c:order val="2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B-898F-453B-A6C2-2215F0B1AF6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D-898F-453B-A6C2-2215F0B1AF6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F-898F-453B-A6C2-2215F0B1AF6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31-898F-453B-A6C2-2215F0B1AF6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33-898F-453B-A6C2-2215F0B1AF67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35-898F-453B-A6C2-2215F0B1AF67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37-898F-453B-A6C2-2215F0B1AF67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39-898F-453B-A6C2-2215F0B1AF67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3B-898F-453B-A6C2-2215F0B1AF67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3D-898F-453B-A6C2-2215F0B1AF67}"/>
              </c:ext>
            </c:extLst>
          </c:dPt>
          <c:cat>
            <c:strRef>
              <c:f>Лист1!$A$5:$A$14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Обслуживание государственного и муниципального долга</c:v>
                </c:pt>
                <c:pt idx="9">
                  <c:v>Расходы бюджета - ИТОГО</c:v>
                </c:pt>
              </c:strCache>
            </c:strRef>
          </c:cat>
          <c:val>
            <c:numRef>
              <c:f>Лист1!$D$5:$D$14</c:f>
              <c:numCache>
                <c:formatCode>0.00</c:formatCode>
                <c:ptCount val="10"/>
                <c:pt idx="0">
                  <c:v>99.082406992965701</c:v>
                </c:pt>
                <c:pt idx="1">
                  <c:v>98.179329832284765</c:v>
                </c:pt>
                <c:pt idx="2">
                  <c:v>55.920336502194054</c:v>
                </c:pt>
                <c:pt idx="3">
                  <c:v>90.195407154756055</c:v>
                </c:pt>
                <c:pt idx="4">
                  <c:v>97.97792347140421</c:v>
                </c:pt>
                <c:pt idx="5">
                  <c:v>99.295599105456574</c:v>
                </c:pt>
                <c:pt idx="6">
                  <c:v>99.544674109812718</c:v>
                </c:pt>
                <c:pt idx="7">
                  <c:v>98.037253308591119</c:v>
                </c:pt>
                <c:pt idx="8">
                  <c:v>100</c:v>
                </c:pt>
                <c:pt idx="9">
                  <c:v>93.705019510059387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E-898F-453B-A6C2-2215F0B1AF67}"/>
            </c:ext>
          </c:extLst>
        </c:ser>
        <c:ser>
          <c:idx val="3"/>
          <c:order val="3"/>
          <c:tx>
            <c:v>%</c:v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40-898F-453B-A6C2-2215F0B1AF67}"/>
              </c:ext>
            </c:extLst>
          </c:dPt>
          <c:val>
            <c:numLit>
              <c:formatCode>General</c:formatCode>
              <c:ptCount val="1"/>
              <c:pt idx="0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41-898F-453B-A6C2-2215F0B1AF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egendEntry>
        <c:idx val="9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0070C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Лист1!$C$3:$H$3</c:f>
              <c:strCache>
                <c:ptCount val="5"/>
                <c:pt idx="0">
                  <c:v>на 01.01.2020</c:v>
                </c:pt>
                <c:pt idx="1">
                  <c:v>на 01.01.2021</c:v>
                </c:pt>
                <c:pt idx="2">
                  <c:v>на 01.01.2022</c:v>
                </c:pt>
                <c:pt idx="3">
                  <c:v>01.01.2023</c:v>
                </c:pt>
                <c:pt idx="4">
                  <c:v>01.01.2024</c:v>
                </c:pt>
              </c:strCache>
            </c:strRef>
          </c:cat>
          <c:val>
            <c:numRef>
              <c:f>Лист1!$C$4:$H$4</c:f>
              <c:numCache>
                <c:formatCode>#,##0.00</c:formatCode>
                <c:ptCount val="6"/>
                <c:pt idx="0">
                  <c:v>154732.481</c:v>
                </c:pt>
                <c:pt idx="1">
                  <c:v>166000</c:v>
                </c:pt>
                <c:pt idx="2">
                  <c:v>202616.223</c:v>
                </c:pt>
                <c:pt idx="3">
                  <c:v>287616.223</c:v>
                </c:pt>
                <c:pt idx="4">
                  <c:v>287616.223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4C-4D10-BF49-C89E719AC7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8507776"/>
        <c:axId val="158509312"/>
      </c:barChart>
      <c:catAx>
        <c:axId val="1585077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158509312"/>
        <c:crosses val="autoZero"/>
        <c:auto val="1"/>
        <c:lblAlgn val="ctr"/>
        <c:lblOffset val="100"/>
        <c:noMultiLvlLbl val="0"/>
      </c:catAx>
      <c:valAx>
        <c:axId val="158509312"/>
        <c:scaling>
          <c:orientation val="minMax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crossAx val="15850777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5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cat>
            <c:strRef>
              <c:f>програм!$B$6:$B$16</c:f>
              <c:strCache>
                <c:ptCount val="11"/>
                <c:pt idx="0">
                  <c:v>управление имуществом</c:v>
                </c:pt>
                <c:pt idx="1">
                  <c:v>обеспечения безопасности</c:v>
                </c:pt>
                <c:pt idx="2">
                  <c:v>развитие сельского хозяйства</c:v>
                </c:pt>
                <c:pt idx="3">
                  <c:v>жилищно-коммунальное хозяйство</c:v>
                </c:pt>
                <c:pt idx="4">
                  <c:v>развитие образования</c:v>
                </c:pt>
                <c:pt idx="5">
                  <c:v>развитие культуры</c:v>
                </c:pt>
                <c:pt idx="6">
                  <c:v>развитие градостроительства</c:v>
                </c:pt>
                <c:pt idx="7">
                  <c:v>социальная политика</c:v>
                </c:pt>
                <c:pt idx="8">
                  <c:v>развитие физической культуры и спорта</c:v>
                </c:pt>
                <c:pt idx="9">
                  <c:v>энергосбережение</c:v>
                </c:pt>
                <c:pt idx="10">
                  <c:v>развитие молодежной политики</c:v>
                </c:pt>
              </c:strCache>
            </c:strRef>
          </c:cat>
          <c:val>
            <c:numRef>
              <c:f>програм!$C$6:$C$16</c:f>
            </c:numRef>
          </c:val>
          <c:extLst>
            <c:ext xmlns:c16="http://schemas.microsoft.com/office/drawing/2014/chart" uri="{C3380CC4-5D6E-409C-BE32-E72D297353CC}">
              <c16:uniqueId val="{00000000-AF39-4FDA-A648-43D5FAE2DDC1}"/>
            </c:ext>
          </c:extLst>
        </c:ser>
        <c:ser>
          <c:idx val="1"/>
          <c:order val="1"/>
          <c:explosion val="25"/>
          <c:cat>
            <c:strRef>
              <c:f>програм!$B$6:$B$16</c:f>
              <c:strCache>
                <c:ptCount val="11"/>
                <c:pt idx="0">
                  <c:v>управление имуществом</c:v>
                </c:pt>
                <c:pt idx="1">
                  <c:v>обеспечения безопасности</c:v>
                </c:pt>
                <c:pt idx="2">
                  <c:v>развитие сельского хозяйства</c:v>
                </c:pt>
                <c:pt idx="3">
                  <c:v>жилищно-коммунальное хозяйство</c:v>
                </c:pt>
                <c:pt idx="4">
                  <c:v>развитие образования</c:v>
                </c:pt>
                <c:pt idx="5">
                  <c:v>развитие культуры</c:v>
                </c:pt>
                <c:pt idx="6">
                  <c:v>развитие градостроительства</c:v>
                </c:pt>
                <c:pt idx="7">
                  <c:v>социальная политика</c:v>
                </c:pt>
                <c:pt idx="8">
                  <c:v>развитие физической культуры и спорта</c:v>
                </c:pt>
                <c:pt idx="9">
                  <c:v>энергосбережение</c:v>
                </c:pt>
                <c:pt idx="10">
                  <c:v>развитие молодежной политики</c:v>
                </c:pt>
              </c:strCache>
            </c:strRef>
          </c:cat>
          <c:val>
            <c:numRef>
              <c:f>програм!$D$6:$D$16</c:f>
            </c:numRef>
          </c:val>
          <c:extLst>
            <c:ext xmlns:c16="http://schemas.microsoft.com/office/drawing/2014/chart" uri="{C3380CC4-5D6E-409C-BE32-E72D297353CC}">
              <c16:uniqueId val="{00000001-AF39-4FDA-A648-43D5FAE2DDC1}"/>
            </c:ext>
          </c:extLst>
        </c:ser>
        <c:ser>
          <c:idx val="2"/>
          <c:order val="2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2-AF39-4FDA-A648-43D5FAE2DDC1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3-AF39-4FDA-A648-43D5FAE2DDC1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4-AF39-4FDA-A648-43D5FAE2DDC1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5-AF39-4FDA-A648-43D5FAE2DDC1}"/>
              </c:ext>
            </c:extLst>
          </c:dPt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6-AF39-4FDA-A648-43D5FAE2DDC1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7-AF39-4FDA-A648-43D5FAE2DDC1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8-AF39-4FDA-A648-43D5FAE2DDC1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9-AF39-4FDA-A648-43D5FAE2DDC1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A-AF39-4FDA-A648-43D5FAE2DDC1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B-AF39-4FDA-A648-43D5FAE2DDC1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C-AF39-4FDA-A648-43D5FAE2DDC1}"/>
              </c:ext>
            </c:extLst>
          </c:dPt>
          <c:dLbls>
            <c:dLbl>
              <c:idx val="0"/>
              <c:layout>
                <c:manualLayout>
                  <c:x val="2.6388888888888941E-2"/>
                  <c:y val="9.9875156054931337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F39-4FDA-A648-43D5FAE2DDC1}"/>
                </c:ext>
              </c:extLst>
            </c:dLbl>
            <c:dLbl>
              <c:idx val="1"/>
              <c:layout>
                <c:manualLayout>
                  <c:x val="-8.4722222222222227E-2"/>
                  <c:y val="1.997503121098626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F39-4FDA-A648-43D5FAE2DDC1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F39-4FDA-A648-43D5FAE2DDC1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5%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F39-4FDA-A648-43D5FAE2DDC1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 smtClean="0"/>
                      <a:t>57%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F39-4FDA-A648-43D5FAE2DDC1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smtClean="0"/>
                      <a:t>4%</a:t>
                    </a:r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F39-4FDA-A648-43D5FAE2DDC1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F39-4FDA-A648-43D5FAE2DDC1}"/>
                </c:ext>
              </c:extLst>
            </c:dLbl>
            <c:dLbl>
              <c:idx val="8"/>
              <c:layout>
                <c:manualLayout>
                  <c:x val="-1.3888888888888888E-2"/>
                  <c:y val="-7.4906367041198615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F39-4FDA-A648-43D5FAE2DDC1}"/>
                </c:ext>
              </c:extLst>
            </c:dLbl>
            <c:dLbl>
              <c:idx val="9"/>
              <c:layout>
                <c:manualLayout>
                  <c:x val="2.7777777777777776E-2"/>
                  <c:y val="-2.4968789013732834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F39-4FDA-A648-43D5FAE2DDC1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F39-4FDA-A648-43D5FAE2DDC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 baseline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програм!$B$6:$B$16</c:f>
              <c:strCache>
                <c:ptCount val="11"/>
                <c:pt idx="0">
                  <c:v>управление имуществом</c:v>
                </c:pt>
                <c:pt idx="1">
                  <c:v>обеспечения безопасности</c:v>
                </c:pt>
                <c:pt idx="2">
                  <c:v>развитие сельского хозяйства</c:v>
                </c:pt>
                <c:pt idx="3">
                  <c:v>жилищно-коммунальное хозяйство</c:v>
                </c:pt>
                <c:pt idx="4">
                  <c:v>развитие образования</c:v>
                </c:pt>
                <c:pt idx="5">
                  <c:v>развитие культуры</c:v>
                </c:pt>
                <c:pt idx="6">
                  <c:v>развитие градостроительства</c:v>
                </c:pt>
                <c:pt idx="7">
                  <c:v>социальная политика</c:v>
                </c:pt>
                <c:pt idx="8">
                  <c:v>развитие физической культуры и спорта</c:v>
                </c:pt>
                <c:pt idx="9">
                  <c:v>энергосбережение</c:v>
                </c:pt>
                <c:pt idx="10">
                  <c:v>развитие молодежной политики</c:v>
                </c:pt>
              </c:strCache>
            </c:strRef>
          </c:cat>
          <c:val>
            <c:numRef>
              <c:f>програм!$E$6:$E$16</c:f>
              <c:numCache>
                <c:formatCode>#,##0.00;[Red]\-#,##0.00;0.00</c:formatCode>
                <c:ptCount val="11"/>
                <c:pt idx="0">
                  <c:v>57262</c:v>
                </c:pt>
                <c:pt idx="1">
                  <c:v>36460</c:v>
                </c:pt>
                <c:pt idx="2">
                  <c:v>5987</c:v>
                </c:pt>
                <c:pt idx="3">
                  <c:v>137263</c:v>
                </c:pt>
                <c:pt idx="4">
                  <c:v>1195568</c:v>
                </c:pt>
                <c:pt idx="5">
                  <c:v>124641</c:v>
                </c:pt>
                <c:pt idx="6">
                  <c:v>10112</c:v>
                </c:pt>
                <c:pt idx="7">
                  <c:v>668817</c:v>
                </c:pt>
                <c:pt idx="8">
                  <c:v>16758</c:v>
                </c:pt>
                <c:pt idx="9">
                  <c:v>13172</c:v>
                </c:pt>
                <c:pt idx="10">
                  <c:v>2710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AF39-4FDA-A648-43D5FAE2DD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5870691163604544"/>
          <c:y val="2.7180984399421994E-2"/>
          <c:w val="0.3329597550306212"/>
          <c:h val="0.97281901560057804"/>
        </c:manualLayout>
      </c:layout>
      <c:overlay val="0"/>
      <c:txPr>
        <a:bodyPr/>
        <a:lstStyle/>
        <a:p>
          <a:pPr>
            <a:defRPr sz="1400" b="1" baseline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104565681264432"/>
          <c:y val="4.2997173430244298E-2"/>
          <c:w val="0.79857713118642193"/>
          <c:h val="0.720666599367386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Лист1!$B$1:$C$1</c:f>
              <c:strCache>
                <c:ptCount val="1"/>
                <c:pt idx="0">
                  <c:v>Доходы Расходы</c:v>
                </c:pt>
              </c:strCache>
            </c:strRef>
          </c:tx>
          <c:spPr>
            <a:solidFill>
              <a:srgbClr val="1F497D">
                <a:lumMod val="60000"/>
                <a:lumOff val="40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382007943281089E-2"/>
                  <c:y val="1.085710426496121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587-49AB-AD96-72AF48E0BE07}"/>
                </c:ext>
              </c:extLst>
            </c:dLbl>
            <c:dLbl>
              <c:idx val="1"/>
              <c:layout>
                <c:manualLayout>
                  <c:x val="-2.7640158865621763E-2"/>
                  <c:y val="1.628565639744182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587-49AB-AD96-72AF48E0BE07}"/>
                </c:ext>
              </c:extLst>
            </c:dLbl>
            <c:dLbl>
              <c:idx val="2"/>
              <c:layout>
                <c:manualLayout>
                  <c:x val="-2.0730119149216322E-2"/>
                  <c:y val="1.628565639744187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587-49AB-AD96-72AF48E0BE07}"/>
                </c:ext>
              </c:extLst>
            </c:dLbl>
            <c:dLbl>
              <c:idx val="3"/>
              <c:layout>
                <c:manualLayout>
                  <c:x val="-1.3820079432810882E-2"/>
                  <c:y val="1.628565639744182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587-49AB-AD96-72AF48E0BE07}"/>
                </c:ext>
              </c:extLst>
            </c:dLbl>
            <c:dLbl>
              <c:idx val="4"/>
              <c:layout>
                <c:manualLayout>
                  <c:x val="-2.8786518666183782E-2"/>
                  <c:y val="2.310047782488746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587-49AB-AD96-72AF48E0BE07}"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4494.1000000000004</c:v>
                </c:pt>
                <c:pt idx="1">
                  <c:v>4800.7</c:v>
                </c:pt>
                <c:pt idx="2">
                  <c:v>4447.3999999999996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587-49AB-AD96-72AF48E0BE0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9BBB59">
                <a:lumMod val="60000"/>
                <a:lumOff val="40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3432396374649982E-2"/>
                  <c:y val="8.893599838481728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587-49AB-AD96-72AF48E0BE07}"/>
                </c:ext>
              </c:extLst>
            </c:dLbl>
            <c:dLbl>
              <c:idx val="1"/>
              <c:layout>
                <c:manualLayout>
                  <c:x val="-3.4550198582027204E-3"/>
                  <c:y val="-5.428552132480608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587-49AB-AD96-72AF48E0BE07}"/>
                </c:ext>
              </c:extLst>
            </c:dLbl>
            <c:dLbl>
              <c:idx val="2"/>
              <c:layout>
                <c:manualLayout>
                  <c:x val="-1.0365059574608161E-2"/>
                  <c:y val="1.628565639744177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587-49AB-AD96-72AF48E0BE07}"/>
                </c:ext>
              </c:extLst>
            </c:dLbl>
            <c:dLbl>
              <c:idx val="3"/>
              <c:layout>
                <c:manualLayout>
                  <c:x val="3.4550198582025938E-3"/>
                  <c:y val="5.428552132480608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587-49AB-AD96-72AF48E0BE07}"/>
                </c:ext>
              </c:extLst>
            </c:dLbl>
            <c:dLbl>
              <c:idx val="4"/>
              <c:layout>
                <c:manualLayout>
                  <c:x val="3.4550198582025938E-3"/>
                  <c:y val="1.085710426496116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E587-49AB-AD96-72AF48E0BE07}"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4588.2</c:v>
                </c:pt>
                <c:pt idx="1">
                  <c:v>4757.3</c:v>
                </c:pt>
                <c:pt idx="2">
                  <c:v>4496.7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E587-49AB-AD96-72AF48E0BE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52"/>
        <c:axId val="127157376"/>
        <c:axId val="127158912"/>
      </c:barChart>
      <c:catAx>
        <c:axId val="12715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27158912"/>
        <c:crosses val="autoZero"/>
        <c:auto val="1"/>
        <c:lblAlgn val="ctr"/>
        <c:lblOffset val="100"/>
        <c:noMultiLvlLbl val="0"/>
      </c:catAx>
      <c:valAx>
        <c:axId val="127158912"/>
        <c:scaling>
          <c:orientation val="minMax"/>
        </c:scaling>
        <c:delete val="1"/>
        <c:axPos val="l"/>
        <c:numFmt formatCode="#,##0.0" sourceLinked="1"/>
        <c:majorTickMark val="none"/>
        <c:minorTickMark val="none"/>
        <c:tickLblPos val="nextTo"/>
        <c:crossAx val="127157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0.26910442348640889"/>
          <c:y val="0.84370126068339479"/>
          <c:w val="0.45435524296543001"/>
          <c:h val="0.111089548883043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4494135.07</c:v>
                </c:pt>
                <c:pt idx="1">
                  <c:v>4800684.38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D4-415D-9A91-0A522869408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4588216.21</c:v>
                </c:pt>
                <c:pt idx="1">
                  <c:v>4757306.87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CD4-415D-9A91-0A522869408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дефицит/ профицит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94081.14</c:v>
                </c:pt>
                <c:pt idx="1">
                  <c:v>43377.51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CD4-415D-9A91-0A52286940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3458816"/>
        <c:axId val="33464704"/>
        <c:axId val="0"/>
      </c:bar3DChart>
      <c:catAx>
        <c:axId val="334588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 baseline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33464704"/>
        <c:crosses val="autoZero"/>
        <c:auto val="1"/>
        <c:lblAlgn val="ctr"/>
        <c:lblOffset val="100"/>
        <c:noMultiLvlLbl val="0"/>
      </c:catAx>
      <c:valAx>
        <c:axId val="3346470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 baseline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33458816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b="1" baseline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b="1" baseline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b="1" baseline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ayout/>
      <c:overlay val="0"/>
      <c:spPr>
        <a:ln>
          <a:solidFill>
            <a:schemeClr val="bg2">
              <a:lumMod val="50000"/>
            </a:schemeClr>
          </a:solidFill>
        </a:ln>
      </c:spPr>
      <c:txPr>
        <a:bodyPr/>
        <a:lstStyle/>
        <a:p>
          <a:pPr>
            <a:defRPr b="1" baseline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61217347831521"/>
          <c:y val="7.3799212598425201E-2"/>
          <c:w val="0.68261629796275469"/>
          <c:h val="0.74250771962328244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ln w="28575" cap="rnd" cmpd="sng" algn="ctr">
              <a:solidFill>
                <a:schemeClr val="accent6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pPr>
              <a:solidFill>
                <a:schemeClr val="accent6"/>
              </a:solidFill>
              <a:ln w="9525" cap="flat" cmpd="sng" algn="ctr">
                <a:solidFill>
                  <a:schemeClr val="accent6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cat>
            <c:numRef>
              <c:f>Лист1!$A$2:$A$8</c:f>
              <c:numCache>
                <c:formatCode>General</c:formatCod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2706123.52</c:v>
                </c:pt>
                <c:pt idx="1">
                  <c:v>2459843.27</c:v>
                </c:pt>
                <c:pt idx="2">
                  <c:v>3138144.73</c:v>
                </c:pt>
                <c:pt idx="3">
                  <c:v>2983817.76</c:v>
                </c:pt>
                <c:pt idx="4">
                  <c:v>4035640.4</c:v>
                </c:pt>
                <c:pt idx="5">
                  <c:v>4494135.07</c:v>
                </c:pt>
                <c:pt idx="6">
                  <c:v>4800684.38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BA6-44B0-A7E9-53C2AEF9679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ln w="28575" cap="rnd" cmpd="sng" algn="ctr">
              <a:solidFill>
                <a:schemeClr val="accent5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pPr>
              <a:solidFill>
                <a:schemeClr val="accent5"/>
              </a:solidFill>
              <a:ln w="9525" cap="flat" cmpd="sng" algn="ctr">
                <a:solidFill>
                  <a:schemeClr val="accent5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cat>
            <c:numRef>
              <c:f>Лист1!$A$2:$A$8</c:f>
              <c:numCache>
                <c:formatCode>General</c:formatCod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numCache>
            </c:num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2766850.29</c:v>
                </c:pt>
                <c:pt idx="1">
                  <c:v>2570761.59</c:v>
                </c:pt>
                <c:pt idx="2">
                  <c:v>2878370.82</c:v>
                </c:pt>
                <c:pt idx="3">
                  <c:v>3173161.81</c:v>
                </c:pt>
                <c:pt idx="4">
                  <c:v>4056692.78</c:v>
                </c:pt>
                <c:pt idx="5">
                  <c:v>4588216.21</c:v>
                </c:pt>
                <c:pt idx="6">
                  <c:v>4757306.87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BA6-44B0-A7E9-53C2AEF967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359232"/>
        <c:axId val="33428608"/>
      </c:lineChart>
      <c:catAx>
        <c:axId val="129359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endParaRPr lang="ru-RU"/>
          </a:p>
        </c:txPr>
        <c:crossAx val="33428608"/>
        <c:crosses val="autoZero"/>
        <c:auto val="1"/>
        <c:lblAlgn val="ctr"/>
        <c:lblOffset val="100"/>
        <c:noMultiLvlLbl val="0"/>
      </c:catAx>
      <c:valAx>
        <c:axId val="33428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9359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2715073115860516"/>
          <c:y val="0.23083873706963101"/>
          <c:w val="0.17126196725409323"/>
          <c:h val="0.410871545468581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3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2314085739282591E-2"/>
          <c:y val="0"/>
          <c:w val="0.60809872450154256"/>
          <c:h val="1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 w="12700" h="0"/>
            </a:sp3d>
          </c:spPr>
          <c:explosion val="5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5EF6-4621-BB6F-9671AE39BDF4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1-5EF6-4621-BB6F-9671AE39BDF4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2-5EF6-4621-BB6F-9671AE39BDF4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3-5EF6-4621-BB6F-9671AE39BDF4}"/>
              </c:ext>
            </c:extLst>
          </c:dPt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4-5EF6-4621-BB6F-9671AE39BDF4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5-5EF6-4621-BB6F-9671AE39BDF4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6-5EF6-4621-BB6F-9671AE39BDF4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7-5EF6-4621-BB6F-9671AE39BDF4}"/>
              </c:ext>
            </c:extLst>
          </c:dPt>
          <c:dLbls>
            <c:spPr>
              <a:scene3d>
                <a:camera prst="orthographicFront"/>
                <a:lightRig rig="threePt" dir="t"/>
              </a:scene3d>
              <a:sp3d>
                <a:bevelT w="6350"/>
              </a:sp3d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Лист1!$A$5:$A$13</c:f>
              <c:strCache>
                <c:ptCount val="9"/>
                <c:pt idx="0">
                  <c:v>Налог на доходы физических лиц</c:v>
                </c:pt>
                <c:pt idx="1">
                  <c:v>Акцизы на ГСМ</c:v>
                </c:pt>
                <c:pt idx="2">
                  <c:v>Налог от применен упрощенной системы налогообложения</c:v>
                </c:pt>
                <c:pt idx="3">
                  <c:v>Единый налог на вмененный доход</c:v>
                </c:pt>
                <c:pt idx="4">
                  <c:v>Единый сельскохозяйственный налог</c:v>
                </c:pt>
                <c:pt idx="5">
                  <c:v>Налог, взимаемый в связи с применением патентной системы</c:v>
                </c:pt>
                <c:pt idx="6">
                  <c:v>Налог на имущество физ лиц</c:v>
                </c:pt>
                <c:pt idx="7">
                  <c:v>Земельный налог</c:v>
                </c:pt>
                <c:pt idx="8">
                  <c:v>Госпошлина</c:v>
                </c:pt>
              </c:strCache>
            </c:strRef>
          </c:cat>
          <c:val>
            <c:numRef>
              <c:f>Лист1!$B$5:$B$13</c:f>
              <c:numCache>
                <c:formatCode>General</c:formatCode>
                <c:ptCount val="9"/>
                <c:pt idx="0">
                  <c:v>61.7</c:v>
                </c:pt>
                <c:pt idx="1">
                  <c:v>4.7</c:v>
                </c:pt>
                <c:pt idx="2">
                  <c:v>7.9</c:v>
                </c:pt>
                <c:pt idx="3">
                  <c:v>0</c:v>
                </c:pt>
                <c:pt idx="4">
                  <c:v>0.5</c:v>
                </c:pt>
                <c:pt idx="5">
                  <c:v>0.5</c:v>
                </c:pt>
                <c:pt idx="6">
                  <c:v>8.6999999999999993</c:v>
                </c:pt>
                <c:pt idx="7">
                  <c:v>14</c:v>
                </c:pt>
                <c:pt idx="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EF6-4621-BB6F-9671AE39BD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394761546922817"/>
          <c:y val="6.6757166106924809E-2"/>
          <c:w val="0.35750253210049987"/>
          <c:h val="0.89946735152729562"/>
        </c:manualLayout>
      </c:layout>
      <c:overlay val="0"/>
      <c:txPr>
        <a:bodyPr/>
        <a:lstStyle/>
        <a:p>
          <a:pPr>
            <a:defRPr kern="1200" spc="0" baseline="0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cene3d>
      <a:camera prst="orthographicFront"/>
      <a:lightRig rig="threePt" dir="t"/>
    </a:scene3d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2" tx1="lt1" bg2="dk1" tx2="lt2" accent1="accent1" accent2="accent2" accent3="accent3" accent4="accent4" accent5="accent5" accent6="accent6" hlink="hlink" folHlink="folHlink"/>
  <c:chart>
    <c:autoTitleDeleted val="0"/>
    <c:view3D>
      <c:rotX val="40"/>
      <c:rotY val="1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02"/>
          <c:w val="0.64441203888341092"/>
          <c:h val="0.93935153105861768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 w="12700" h="0"/>
            </a:sp3d>
          </c:spPr>
          <c:explosion val="7"/>
          <c:dPt>
            <c:idx val="1"/>
            <c:bubble3D val="0"/>
            <c:spPr>
              <a:blipFill dpi="0" rotWithShape="1">
                <a:blip xmlns:r="http://schemas.openxmlformats.org/officeDocument/2006/relationships" r:embed="rId2"/>
                <a:srcRect/>
                <a:tile tx="0" ty="0" sx="100000" sy="100000" flip="none" algn="bl"/>
              </a:blipFill>
              <a:scene3d>
                <a:camera prst="orthographicFront"/>
                <a:lightRig rig="threePt" dir="t"/>
              </a:scene3d>
              <a:sp3d>
                <a:bevelT w="12700" h="0"/>
              </a:sp3d>
            </c:spPr>
            <c:extLst>
              <c:ext xmlns:c16="http://schemas.microsoft.com/office/drawing/2014/chart" uri="{C3380CC4-5D6E-409C-BE32-E72D297353CC}">
                <c16:uniqueId val="{00000001-111D-4AF6-ADDC-F1A615541A25}"/>
              </c:ext>
            </c:extLst>
          </c:dPt>
          <c:dPt>
            <c:idx val="3"/>
            <c:bubble3D val="0"/>
            <c:spPr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2700" h="0"/>
              </a:sp3d>
            </c:spPr>
            <c:extLst>
              <c:ext xmlns:c16="http://schemas.microsoft.com/office/drawing/2014/chart" uri="{C3380CC4-5D6E-409C-BE32-E72D297353CC}">
                <c16:uniqueId val="{00000003-111D-4AF6-ADDC-F1A615541A25}"/>
              </c:ext>
            </c:extLst>
          </c:dPt>
          <c:dLbls>
            <c:dLbl>
              <c:idx val="0"/>
              <c:spPr>
                <a:scene3d>
                  <a:camera prst="orthographicFront"/>
                  <a:lightRig rig="threePt" dir="t"/>
                </a:scene3d>
                <a:sp3d>
                  <a:bevelT w="6350"/>
                </a:sp3d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111D-4AF6-ADDC-F1A615541A2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Лист1!$A$5:$A$10</c:f>
              <c:strCache>
                <c:ptCount val="6"/>
                <c:pt idx="0">
                  <c:v>Доходы от использования имущества</c:v>
                </c:pt>
                <c:pt idx="1">
                  <c:v>Плата за негативное воздействие на окружающую среду</c:v>
                </c:pt>
                <c:pt idx="2">
                  <c:v>Доходы от оказания платных услуг</c:v>
                </c:pt>
                <c:pt idx="3">
                  <c:v>Доходы от продажи материальных и нематериальных активов</c:v>
                </c:pt>
                <c:pt idx="4">
                  <c:v>Инициативные платежи</c:v>
                </c:pt>
                <c:pt idx="5">
                  <c:v>Доходы от штрафных санкций</c:v>
                </c:pt>
              </c:strCache>
            </c:strRef>
          </c:cat>
          <c:val>
            <c:numRef>
              <c:f>Лист1!$B$5:$B$10</c:f>
              <c:numCache>
                <c:formatCode>General</c:formatCode>
                <c:ptCount val="6"/>
                <c:pt idx="0">
                  <c:v>57.5</c:v>
                </c:pt>
                <c:pt idx="1">
                  <c:v>1.6</c:v>
                </c:pt>
                <c:pt idx="2">
                  <c:v>14.2</c:v>
                </c:pt>
                <c:pt idx="3">
                  <c:v>19</c:v>
                </c:pt>
                <c:pt idx="4">
                  <c:v>7.3</c:v>
                </c:pt>
                <c:pt idx="5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11D-4AF6-ADDC-F1A615541A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scene3d>
          <a:camera prst="orthographicFront"/>
          <a:lightRig rig="threePt" dir="t"/>
        </a:scene3d>
      </c:spPr>
    </c:plotArea>
    <c:legend>
      <c:legendPos val="r"/>
      <c:layout>
        <c:manualLayout>
          <c:xMode val="edge"/>
          <c:yMode val="edge"/>
          <c:x val="0.65315664690525532"/>
          <c:y val="5.903384337347433E-2"/>
          <c:w val="0.32989419678237397"/>
          <c:h val="0.93139681654236639"/>
        </c:manualLayout>
      </c:layout>
      <c:overlay val="0"/>
      <c:txPr>
        <a:bodyPr/>
        <a:lstStyle/>
        <a:p>
          <a:pPr>
            <a:defRPr kern="1000" spc="0" baseline="0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79523147841814"/>
          <c:y val="0.10694868793224827"/>
          <c:w val="0.34299510355323237"/>
          <c:h val="0.78031389070224999"/>
        </c:manualLayout>
      </c:layout>
      <c:doughnutChart>
        <c:varyColors val="1"/>
        <c:ser>
          <c:idx val="0"/>
          <c:order val="0"/>
          <c:tx>
            <c:strRef>
              <c:f>Лист1!$B$5</c:f>
              <c:strCache>
                <c:ptCount val="1"/>
                <c:pt idx="0">
                  <c:v>2023 (оценка)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 sz="1200" b="0" baseline="0" dirty="0" smtClean="0"/>
                      <a:t>621 191,2</a:t>
                    </a:r>
                  </a:p>
                  <a:p>
                    <a:r>
                      <a:rPr lang="en-US" sz="1200" b="0" baseline="0" dirty="0" smtClean="0"/>
                      <a:t>(19,0%)</a:t>
                    </a:r>
                    <a:endParaRPr lang="en-US" dirty="0" smtClean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1CF-45C7-B2A8-0B0128135F1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200" b="0" baseline="0" dirty="0" smtClean="0"/>
                      <a:t>654 835,7 </a:t>
                    </a:r>
                  </a:p>
                  <a:p>
                    <a:r>
                      <a:rPr lang="en-US" sz="1200" b="0" baseline="0" dirty="0" smtClean="0"/>
                      <a:t>(20,0%)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1CF-45C7-B2A8-0B0128135F1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200" b="0" baseline="0" dirty="0" smtClean="0"/>
                      <a:t>1 935 766,8</a:t>
                    </a:r>
                  </a:p>
                  <a:p>
                    <a:r>
                      <a:rPr lang="en-US" sz="1200" b="0" baseline="0" dirty="0" smtClean="0"/>
                      <a:t>(59,3%)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1CF-45C7-B2A8-0B0128135F16}"/>
                </c:ext>
              </c:extLst>
            </c:dLbl>
            <c:dLbl>
              <c:idx val="3"/>
              <c:layout>
                <c:manualLayout>
                  <c:x val="5.6022408963585435E-3"/>
                  <c:y val="-0.13930348258706468"/>
                </c:manualLayout>
              </c:layout>
              <c:tx>
                <c:rich>
                  <a:bodyPr/>
                  <a:lstStyle/>
                  <a:p>
                    <a:r>
                      <a:rPr lang="en-US" sz="1200" b="0" baseline="0" smtClean="0"/>
                      <a:t>55 974,0</a:t>
                    </a:r>
                    <a:endParaRPr lang="en-US" sz="1200" b="0" baseline="0" dirty="0" smtClean="0"/>
                  </a:p>
                  <a:p>
                    <a:r>
                      <a:rPr lang="en-US" sz="1200" b="0" baseline="0" dirty="0" smtClean="0"/>
                      <a:t>(1,7%)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1CF-45C7-B2A8-0B0128135F16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Лист1!$A$6:$A$9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Лист1!$B$6:$B$9</c:f>
              <c:numCache>
                <c:formatCode>#,##0.0</c:formatCode>
                <c:ptCount val="4"/>
                <c:pt idx="0">
                  <c:v>621191.19999999995</c:v>
                </c:pt>
                <c:pt idx="1">
                  <c:v>654835.68000000005</c:v>
                </c:pt>
                <c:pt idx="2">
                  <c:v>1935766.8</c:v>
                </c:pt>
                <c:pt idx="3">
                  <c:v>55974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1CF-45C7-B2A8-0B0128135F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2.3964688237499723E-2"/>
          <c:y val="0.9255746856269832"/>
          <c:w val="0.92942844597956864"/>
          <c:h val="7.4425314373016804E-2"/>
        </c:manualLayout>
      </c:layout>
      <c:overlay val="0"/>
      <c:txPr>
        <a:bodyPr/>
        <a:lstStyle/>
        <a:p>
          <a:pPr>
            <a:defRPr sz="1400" b="1" i="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865600133316668"/>
          <c:y val="0.17770844269466315"/>
          <c:w val="0.78313481648127325"/>
          <c:h val="0.82229155730533698"/>
        </c:manualLayout>
      </c:layout>
      <c:doughnutChart>
        <c:varyColors val="1"/>
        <c:ser>
          <c:idx val="0"/>
          <c:order val="0"/>
          <c:tx>
            <c:strRef>
              <c:f>Лист1!$C$5</c:f>
              <c:strCache>
                <c:ptCount val="1"/>
                <c:pt idx="0">
                  <c:v>2020 (прогноз)</c:v>
                </c:pt>
              </c:strCache>
            </c:strRef>
          </c:tx>
          <c:explosion val="1"/>
          <c:dLbls>
            <c:dLbl>
              <c:idx val="0"/>
              <c:tx>
                <c:rich>
                  <a:bodyPr/>
                  <a:lstStyle/>
                  <a:p>
                    <a:r>
                      <a:rPr lang="en-US" sz="1200" dirty="0" smtClean="0"/>
                      <a:t>491 550,1</a:t>
                    </a:r>
                    <a:r>
                      <a:rPr lang="en-US" sz="1200" baseline="0" dirty="0" smtClean="0"/>
                      <a:t> </a:t>
                    </a:r>
                  </a:p>
                  <a:p>
                    <a:r>
                      <a:rPr lang="en-US" sz="1200" baseline="0" dirty="0" smtClean="0"/>
                      <a:t>(13,2%)</a:t>
                    </a:r>
                    <a:endParaRPr lang="en-US" baseline="0" dirty="0" smtClean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4BE-4E56-A111-534CD3439252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200" dirty="0" smtClean="0"/>
                      <a:t>728 169,5</a:t>
                    </a:r>
                  </a:p>
                  <a:p>
                    <a:r>
                      <a:rPr lang="en-US" sz="1200" dirty="0" smtClean="0"/>
                      <a:t>(19,6%)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4BE-4E56-A111-534CD3439252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200" dirty="0" smtClean="0"/>
                      <a:t>2 292 273,1</a:t>
                    </a:r>
                  </a:p>
                  <a:p>
                    <a:r>
                      <a:rPr lang="en-US" sz="1200" dirty="0" smtClean="0"/>
                      <a:t>(61,6%)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4BE-4E56-A111-534CD3439252}"/>
                </c:ext>
              </c:extLst>
            </c:dLbl>
            <c:dLbl>
              <c:idx val="3"/>
              <c:layout>
                <c:manualLayout>
                  <c:x val="1.3227513227513227E-2"/>
                  <c:y val="-0.15"/>
                </c:manualLayout>
              </c:layout>
              <c:tx>
                <c:rich>
                  <a:bodyPr/>
                  <a:lstStyle/>
                  <a:p>
                    <a:r>
                      <a:rPr lang="en-US" sz="1200" dirty="0" smtClean="0"/>
                      <a:t>208</a:t>
                    </a:r>
                    <a:r>
                      <a:rPr lang="en-US" sz="1200" baseline="0" dirty="0" smtClean="0"/>
                      <a:t> 247,7</a:t>
                    </a:r>
                    <a:endParaRPr lang="en-US" sz="1200" dirty="0" smtClean="0"/>
                  </a:p>
                  <a:p>
                    <a:r>
                      <a:rPr lang="en-US" sz="1200" baseline="0" dirty="0" smtClean="0"/>
                      <a:t> (5,6%)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4BE-4E56-A111-534CD3439252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Лист1!$C$6:$C$9</c:f>
              <c:numCache>
                <c:formatCode>#,##0.0</c:formatCode>
                <c:ptCount val="4"/>
                <c:pt idx="0">
                  <c:v>607516.80000000005</c:v>
                </c:pt>
                <c:pt idx="1">
                  <c:v>387853.5</c:v>
                </c:pt>
                <c:pt idx="2">
                  <c:v>1518581.5</c:v>
                </c:pt>
                <c:pt idx="3">
                  <c:v>4493.1980899999999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4BE-4E56-A111-534CD34392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4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3256776142253024E-4"/>
          <c:y val="0"/>
          <c:w val="0.55497576862715581"/>
          <c:h val="0.84790841404179629"/>
        </c:manualLayout>
      </c:layout>
      <c:pie3DChart>
        <c:varyColors val="1"/>
        <c:ser>
          <c:idx val="0"/>
          <c:order val="0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C673-49F9-A23F-CAF92EDFE659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1-C673-49F9-A23F-CAF92EDFE659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2-C673-49F9-A23F-CAF92EDFE659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3-C673-49F9-A23F-CAF92EDFE659}"/>
              </c:ext>
            </c:extLst>
          </c:dPt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4-C673-49F9-A23F-CAF92EDFE659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5-C673-49F9-A23F-CAF92EDFE659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6-C673-49F9-A23F-CAF92EDFE659}"/>
              </c:ext>
            </c:extLst>
          </c:dPt>
          <c:dPt>
            <c:idx val="7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8-C673-49F9-A23F-CAF92EDFE659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9-C673-49F9-A23F-CAF92EDFE659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A-C673-49F9-A23F-CAF92EDFE659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B-C673-49F9-A23F-CAF92EDFE659}"/>
              </c:ext>
            </c:extLst>
          </c:dPt>
          <c:dLbls>
            <c:numFmt formatCode="General\ \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multiLvlStrRef>
              <c:f>Лист3!$A$7:$B$17</c:f>
              <c:multiLvlStrCache>
                <c:ptCount val="10"/>
                <c:lvl>
                  <c:pt idx="0">
                    <c:v>Обрабатывающие производства</c:v>
                  </c:pt>
                  <c:pt idx="1">
                    <c:v>Оптовая и розничная торговля; ремонт автотранспортных средств и мотоциклов</c:v>
                  </c:pt>
                  <c:pt idx="2">
                    <c:v>Транспортировка и хранение</c:v>
                  </c:pt>
                  <c:pt idx="3">
                    <c:v>Государственное управление и обеспечение военной безопасности; социальное обеспечение, административная деятельность</c:v>
                  </c:pt>
                  <c:pt idx="4">
                    <c:v>Деятельность в области здравоохранения и социальных услуг</c:v>
                  </c:pt>
                  <c:pt idx="5">
                    <c:v>Строительство</c:v>
                  </c:pt>
                  <c:pt idx="6">
                    <c:v>Сельское, лесное хозяйство, охота, рыболовство и рыбоводство</c:v>
                  </c:pt>
                  <c:pt idx="7">
                    <c:v>Образование</c:v>
                  </c:pt>
                  <c:pt idx="8">
                    <c:v>Прочие виды услуг</c:v>
                  </c:pt>
                  <c:pt idx="9">
                    <c:v>остальное</c:v>
                  </c:pt>
                </c:lvl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</c:multiLvlStrCache>
            </c:multiLvlStrRef>
          </c:cat>
          <c:val>
            <c:numRef>
              <c:f>Лист3!$C$7:$C$17</c:f>
              <c:numCache>
                <c:formatCode>General</c:formatCode>
                <c:ptCount val="10"/>
                <c:pt idx="0">
                  <c:v>19</c:v>
                </c:pt>
                <c:pt idx="1">
                  <c:v>25.9</c:v>
                </c:pt>
                <c:pt idx="2">
                  <c:v>30.5</c:v>
                </c:pt>
                <c:pt idx="3">
                  <c:v>5.2</c:v>
                </c:pt>
                <c:pt idx="4">
                  <c:v>2.6</c:v>
                </c:pt>
                <c:pt idx="5">
                  <c:v>3.1</c:v>
                </c:pt>
                <c:pt idx="6">
                  <c:v>1.4</c:v>
                </c:pt>
                <c:pt idx="7">
                  <c:v>3</c:v>
                </c:pt>
                <c:pt idx="8">
                  <c:v>1.1000000000000001</c:v>
                </c:pt>
                <c:pt idx="9">
                  <c:v>8.1999999999999993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673-49F9-A23F-CAF92EDFE6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55568352445631253"/>
          <c:y val="1.2736337039567938E-3"/>
          <c:w val="0.4421446173489208"/>
          <c:h val="0.97564323649417994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0.02878</cdr:y>
    </cdr:from>
    <cdr:to>
      <cdr:x>0.32148</cdr:x>
      <cdr:y>0.17231</cdr:y>
    </cdr:to>
    <cdr:sp macro="" textlink="">
      <cdr:nvSpPr>
        <cdr:cNvPr id="2" name="TextBox 15">
          <a:extLst xmlns:a="http://schemas.openxmlformats.org/drawingml/2006/main">
            <a:ext uri="{FF2B5EF4-FFF2-40B4-BE49-F238E27FC236}">
              <a16:creationId xmlns:a16="http://schemas.microsoft.com/office/drawing/2014/main" id="{9B01B54C-49A2-4772-92A5-3B907C104444}"/>
            </a:ext>
          </a:extLst>
        </cdr:cNvPr>
        <cdr:cNvSpPr txBox="1"/>
      </cdr:nvSpPr>
      <cdr:spPr>
        <a:xfrm xmlns:a="http://schemas.openxmlformats.org/drawingml/2006/main">
          <a:off x="0" y="67885"/>
          <a:ext cx="1190628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ДОХОДЫ</a:t>
          </a:r>
        </a:p>
      </cdr:txBody>
    </cdr:sp>
  </cdr:relSizeAnchor>
  <cdr:relSizeAnchor xmlns:cdr="http://schemas.openxmlformats.org/drawingml/2006/chartDrawing">
    <cdr:from>
      <cdr:x>0.03106</cdr:x>
      <cdr:y>0.14353</cdr:y>
    </cdr:from>
    <cdr:to>
      <cdr:x>0.27583</cdr:x>
      <cdr:y>0.31315</cdr:y>
    </cdr:to>
    <cdr:sp macro="" textlink="">
      <cdr:nvSpPr>
        <cdr:cNvPr id="4" name="TextBox 75">
          <a:extLst xmlns:a="http://schemas.openxmlformats.org/drawingml/2006/main">
            <a:ext uri="{FF2B5EF4-FFF2-40B4-BE49-F238E27FC236}">
              <a16:creationId xmlns:a16="http://schemas.microsoft.com/office/drawing/2014/main" id="{D61F4F60-CF35-49CD-91AA-7768C4DD865C}"/>
            </a:ext>
          </a:extLst>
        </cdr:cNvPr>
        <cdr:cNvSpPr txBox="1"/>
      </cdr:nvSpPr>
      <cdr:spPr>
        <a:xfrm xmlns:a="http://schemas.openxmlformats.org/drawingml/2006/main">
          <a:off x="115019" y="338547"/>
          <a:ext cx="906527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lnSpc>
              <a:spcPts val="1200"/>
            </a:lnSpc>
          </a:pPr>
          <a:r>
            <a:rPr lang="ru-RU" sz="16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4 447,4</a:t>
          </a:r>
          <a:endParaRPr lang="ru-RU" sz="1600" b="1" dirty="0">
            <a:solidFill>
              <a:schemeClr val="tx2">
                <a:lumMod val="60000"/>
                <a:lumOff val="4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ctr">
            <a:lnSpc>
              <a:spcPts val="1200"/>
            </a:lnSpc>
          </a:pPr>
          <a:r>
            <a:rPr lang="ru-RU" sz="9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МЛН. РУБ</a:t>
          </a:r>
          <a:r>
            <a:rPr lang="ru-RU" sz="900" b="1" dirty="0" smtClean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ru-RU" sz="900" b="1" dirty="0">
            <a:solidFill>
              <a:srgbClr val="00CC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0.45274</cdr:x>
      <cdr:y>0.81342</cdr:y>
    </cdr:from>
    <cdr:to>
      <cdr:x>0.46649</cdr:x>
      <cdr:y>0.93528</cdr:y>
    </cdr:to>
    <cdr:sp macro="" textlink="">
      <cdr:nvSpPr>
        <cdr:cNvPr id="6" name="Прямоугольник 5">
          <a:extLst xmlns:a="http://schemas.openxmlformats.org/drawingml/2006/main">
            <a:ext uri="{FF2B5EF4-FFF2-40B4-BE49-F238E27FC236}">
              <a16:creationId xmlns:a16="http://schemas.microsoft.com/office/drawing/2014/main" id="{447FA960-7C20-4343-AE77-A035121474C5}"/>
            </a:ext>
          </a:extLst>
        </cdr:cNvPr>
        <cdr:cNvSpPr/>
      </cdr:nvSpPr>
      <cdr:spPr>
        <a:xfrm xmlns:a="http://schemas.openxmlformats.org/drawingml/2006/main" rot="686063">
          <a:off x="1676761" y="2153895"/>
          <a:ext cx="50924" cy="322680"/>
        </a:xfrm>
        <a:prstGeom xmlns:a="http://schemas.openxmlformats.org/drawingml/2006/main" prst="rect">
          <a:avLst/>
        </a:prstGeom>
        <a:solidFill xmlns:a="http://schemas.openxmlformats.org/drawingml/2006/main">
          <a:schemeClr val="tx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0.24734</cdr:x>
      <cdr:y>0.93717</cdr:y>
    </cdr:from>
    <cdr:to>
      <cdr:x>0.44627</cdr:x>
      <cdr:y>1</cdr:y>
    </cdr:to>
    <cdr:sp macro="" textlink="">
      <cdr:nvSpPr>
        <cdr:cNvPr id="7" name="Полилиния 6"/>
        <cdr:cNvSpPr/>
      </cdr:nvSpPr>
      <cdr:spPr>
        <a:xfrm xmlns:a="http://schemas.openxmlformats.org/drawingml/2006/main">
          <a:off x="916035" y="2481579"/>
          <a:ext cx="736754" cy="166371"/>
        </a:xfrm>
        <a:custGeom xmlns:a="http://schemas.openxmlformats.org/drawingml/2006/main">
          <a:avLst/>
          <a:gdLst>
            <a:gd name="connsiteX0" fmla="*/ 795130 w 795130"/>
            <a:gd name="connsiteY0" fmla="*/ 0 h 365760"/>
            <a:gd name="connsiteX1" fmla="*/ 636104 w 795130"/>
            <a:gd name="connsiteY1" fmla="*/ 365760 h 365760"/>
            <a:gd name="connsiteX2" fmla="*/ 0 w 795130"/>
            <a:gd name="connsiteY2" fmla="*/ 365760 h 365760"/>
            <a:gd name="connsiteX0" fmla="*/ 795130 w 795130"/>
            <a:gd name="connsiteY0" fmla="*/ 0 h 421419"/>
            <a:gd name="connsiteX1" fmla="*/ 636104 w 795130"/>
            <a:gd name="connsiteY1" fmla="*/ 421419 h 421419"/>
            <a:gd name="connsiteX2" fmla="*/ 0 w 795130"/>
            <a:gd name="connsiteY2" fmla="*/ 421419 h 421419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</a:cxnLst>
          <a:rect l="l" t="t" r="r" b="b"/>
          <a:pathLst>
            <a:path w="795130" h="421419">
              <a:moveTo>
                <a:pt x="795130" y="0"/>
              </a:moveTo>
              <a:lnTo>
                <a:pt x="636104" y="421419"/>
              </a:lnTo>
              <a:lnTo>
                <a:pt x="0" y="421419"/>
              </a:lnTo>
            </a:path>
          </a:pathLst>
        </a:custGeom>
        <a:noFill xmlns:a="http://schemas.openxmlformats.org/drawingml/2006/main"/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</cdr:x>
      <cdr:y>0.75518</cdr:y>
    </cdr:from>
    <cdr:to>
      <cdr:x>0.26671</cdr:x>
      <cdr:y>0.87261</cdr:y>
    </cdr:to>
    <cdr:sp macro="" textlink="">
      <cdr:nvSpPr>
        <cdr:cNvPr id="9" name="TextBox 24">
          <a:extLst xmlns:a="http://schemas.openxmlformats.org/drawingml/2006/main">
            <a:ext uri="{FF2B5EF4-FFF2-40B4-BE49-F238E27FC236}">
              <a16:creationId xmlns:a16="http://schemas.microsoft.com/office/drawing/2014/main" id="{E0EC2B8F-2F13-4BCE-8231-5EE87CC26E87}"/>
            </a:ext>
          </a:extLst>
        </cdr:cNvPr>
        <cdr:cNvSpPr txBox="1"/>
      </cdr:nvSpPr>
      <cdr:spPr>
        <a:xfrm xmlns:a="http://schemas.openxmlformats.org/drawingml/2006/main">
          <a:off x="0" y="1781291"/>
          <a:ext cx="987771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2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ДЕФИЦИТ</a:t>
          </a:r>
          <a:endParaRPr lang="ru-RU" sz="1200" b="1" dirty="0">
            <a:solidFill>
              <a:schemeClr val="tx2">
                <a:lumMod val="60000"/>
                <a:lumOff val="4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0.01827</cdr:x>
      <cdr:y>0.83037</cdr:y>
    </cdr:from>
    <cdr:to>
      <cdr:x>0.25532</cdr:x>
      <cdr:y>1</cdr:y>
    </cdr:to>
    <cdr:sp macro="" textlink="">
      <cdr:nvSpPr>
        <cdr:cNvPr id="8" name="TextBox 8">
          <a:extLst xmlns:a="http://schemas.openxmlformats.org/drawingml/2006/main">
            <a:ext uri="{FF2B5EF4-FFF2-40B4-BE49-F238E27FC236}">
              <a16:creationId xmlns:a16="http://schemas.microsoft.com/office/drawing/2014/main" id="{D61F4F60-CF35-49CD-91AA-7768C4DD865C}"/>
            </a:ext>
          </a:extLst>
        </cdr:cNvPr>
        <cdr:cNvSpPr txBox="1"/>
      </cdr:nvSpPr>
      <cdr:spPr>
        <a:xfrm xmlns:a="http://schemas.openxmlformats.org/drawingml/2006/main">
          <a:off x="67651" y="2002350"/>
          <a:ext cx="877935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algn="ctr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buClr>
              <a:schemeClr val="hlink"/>
            </a:buClr>
            <a:buFont typeface="Wingdings" pitchFamily="2" charset="2"/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1pPr>
          <a:lvl2pPr marL="457200" algn="ctr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buClr>
              <a:schemeClr val="hlink"/>
            </a:buClr>
            <a:buFont typeface="Wingdings" pitchFamily="2" charset="2"/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2pPr>
          <a:lvl3pPr marL="914400" algn="ctr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buClr>
              <a:schemeClr val="hlink"/>
            </a:buClr>
            <a:buFont typeface="Wingdings" pitchFamily="2" charset="2"/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3pPr>
          <a:lvl4pPr marL="1371600" algn="ctr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buClr>
              <a:schemeClr val="hlink"/>
            </a:buClr>
            <a:buFont typeface="Wingdings" pitchFamily="2" charset="2"/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4pPr>
          <a:lvl5pPr marL="1828800" algn="ctr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buClr>
              <a:schemeClr val="hlink"/>
            </a:buClr>
            <a:buFont typeface="Wingdings" pitchFamily="2" charset="2"/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9pPr>
        </a:lstStyle>
        <a:p xmlns:a="http://schemas.openxmlformats.org/drawingml/2006/main">
          <a:pPr defTabSz="457200" fontAlgn="auto">
            <a:lnSpc>
              <a:spcPts val="1200"/>
            </a:lnSpc>
            <a:spcBef>
              <a:spcPts val="0"/>
            </a:spcBef>
            <a:spcAft>
              <a:spcPts val="0"/>
            </a:spcAft>
            <a:buClrTx/>
            <a:buFontTx/>
            <a:buNone/>
          </a:pPr>
          <a:r>
            <a:rPr lang="ru-RU" sz="1600" i="0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49,3</a:t>
          </a:r>
        </a:p>
        <a:p xmlns:a="http://schemas.openxmlformats.org/drawingml/2006/main">
          <a:pPr defTabSz="457200" fontAlgn="auto">
            <a:lnSpc>
              <a:spcPts val="1200"/>
            </a:lnSpc>
            <a:spcBef>
              <a:spcPts val="0"/>
            </a:spcBef>
            <a:spcAft>
              <a:spcPts val="0"/>
            </a:spcAft>
            <a:buClrTx/>
            <a:buFontTx/>
            <a:buNone/>
          </a:pPr>
          <a:r>
            <a:rPr lang="ru-RU" sz="900" i="0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МЛН. РУБ</a:t>
          </a:r>
          <a:r>
            <a:rPr lang="ru-RU" sz="900" i="0" dirty="0">
              <a:solidFill>
                <a:srgbClr val="D8D8D8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cdr:txBody>
    </cdr:sp>
  </cdr:relSizeAnchor>
  <cdr:relSizeAnchor xmlns:cdr="http://schemas.openxmlformats.org/drawingml/2006/chartDrawing">
    <cdr:from>
      <cdr:x>0.65023</cdr:x>
      <cdr:y>0.01183</cdr:y>
    </cdr:from>
    <cdr:to>
      <cdr:x>1</cdr:x>
      <cdr:y>0.15536</cdr:y>
    </cdr:to>
    <cdr:sp macro="" textlink="">
      <cdr:nvSpPr>
        <cdr:cNvPr id="10" name="TextBox 9">
          <a:extLst xmlns:a="http://schemas.openxmlformats.org/drawingml/2006/main">
            <a:ext uri="{FF2B5EF4-FFF2-40B4-BE49-F238E27FC236}">
              <a16:creationId xmlns:a16="http://schemas.microsoft.com/office/drawing/2014/main" id="{B26D6E6E-4589-41B2-A1DD-DBA4EA3C175F}"/>
            </a:ext>
          </a:extLst>
        </cdr:cNvPr>
        <cdr:cNvSpPr txBox="1"/>
      </cdr:nvSpPr>
      <cdr:spPr>
        <a:xfrm xmlns:a="http://schemas.openxmlformats.org/drawingml/2006/main">
          <a:off x="2408183" y="27894"/>
          <a:ext cx="1295401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algn="ctr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buClr>
              <a:schemeClr val="hlink"/>
            </a:buClr>
            <a:buFont typeface="Wingdings" pitchFamily="2" charset="2"/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1pPr>
          <a:lvl2pPr marL="457200" algn="ctr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buClr>
              <a:schemeClr val="hlink"/>
            </a:buClr>
            <a:buFont typeface="Wingdings" pitchFamily="2" charset="2"/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2pPr>
          <a:lvl3pPr marL="914400" algn="ctr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buClr>
              <a:schemeClr val="hlink"/>
            </a:buClr>
            <a:buFont typeface="Wingdings" pitchFamily="2" charset="2"/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3pPr>
          <a:lvl4pPr marL="1371600" algn="ctr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buClr>
              <a:schemeClr val="hlink"/>
            </a:buClr>
            <a:buFont typeface="Wingdings" pitchFamily="2" charset="2"/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4pPr>
          <a:lvl5pPr marL="1828800" algn="ctr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buClr>
              <a:schemeClr val="hlink"/>
            </a:buClr>
            <a:buFont typeface="Wingdings" pitchFamily="2" charset="2"/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9pPr>
        </a:lstStyle>
        <a:p xmlns:a="http://schemas.openxmlformats.org/drawingml/2006/main">
          <a:pPr defTabSz="457200" fontAlgn="auto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FontTx/>
            <a:buNone/>
          </a:pPr>
          <a:r>
            <a:rPr lang="ru-RU" sz="1600" i="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РАСХОДЫ</a:t>
          </a:r>
          <a:endParaRPr lang="ru-RU" sz="1600" i="0" dirty="0">
            <a:solidFill>
              <a:schemeClr val="accent3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0.71872</cdr:x>
      <cdr:y>0.12621</cdr:y>
    </cdr:from>
    <cdr:to>
      <cdr:x>0.9784</cdr:x>
      <cdr:y>0.29583</cdr:y>
    </cdr:to>
    <cdr:sp macro="" textlink="">
      <cdr:nvSpPr>
        <cdr:cNvPr id="11" name="TextBox 10">
          <a:extLst xmlns:a="http://schemas.openxmlformats.org/drawingml/2006/main">
            <a:ext uri="{FF2B5EF4-FFF2-40B4-BE49-F238E27FC236}">
              <a16:creationId xmlns:a16="http://schemas.microsoft.com/office/drawing/2014/main" id="{D61F4F60-CF35-49CD-91AA-7768C4DD865C}"/>
            </a:ext>
          </a:extLst>
        </cdr:cNvPr>
        <cdr:cNvSpPr txBox="1"/>
      </cdr:nvSpPr>
      <cdr:spPr>
        <a:xfrm xmlns:a="http://schemas.openxmlformats.org/drawingml/2006/main">
          <a:off x="2661848" y="297690"/>
          <a:ext cx="961738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algn="ctr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buClr>
              <a:schemeClr val="hlink"/>
            </a:buClr>
            <a:buFont typeface="Wingdings" pitchFamily="2" charset="2"/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1pPr>
          <a:lvl2pPr marL="457200" algn="ctr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buClr>
              <a:schemeClr val="hlink"/>
            </a:buClr>
            <a:buFont typeface="Wingdings" pitchFamily="2" charset="2"/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2pPr>
          <a:lvl3pPr marL="914400" algn="ctr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buClr>
              <a:schemeClr val="hlink"/>
            </a:buClr>
            <a:buFont typeface="Wingdings" pitchFamily="2" charset="2"/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3pPr>
          <a:lvl4pPr marL="1371600" algn="ctr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buClr>
              <a:schemeClr val="hlink"/>
            </a:buClr>
            <a:buFont typeface="Wingdings" pitchFamily="2" charset="2"/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4pPr>
          <a:lvl5pPr marL="1828800" algn="ctr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buClr>
              <a:schemeClr val="hlink"/>
            </a:buClr>
            <a:buFont typeface="Wingdings" pitchFamily="2" charset="2"/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9pPr>
        </a:lstStyle>
        <a:p xmlns:a="http://schemas.openxmlformats.org/drawingml/2006/main">
          <a:pPr lvl="0" fontAlgn="auto">
            <a:lnSpc>
              <a:spcPts val="1200"/>
            </a:lnSpc>
            <a:spcBef>
              <a:spcPts val="0"/>
            </a:spcBef>
            <a:spcAft>
              <a:spcPts val="0"/>
            </a:spcAft>
            <a:buClrTx/>
          </a:pPr>
          <a:r>
            <a:rPr lang="ru-RU" sz="1600" i="0" kern="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4 496,7</a:t>
          </a:r>
          <a:endParaRPr lang="ru-RU" sz="1600" i="0" kern="0" dirty="0">
            <a:solidFill>
              <a:schemeClr val="accent3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lvl="0" fontAlgn="auto">
            <a:lnSpc>
              <a:spcPts val="1200"/>
            </a:lnSpc>
            <a:spcBef>
              <a:spcPts val="0"/>
            </a:spcBef>
            <a:spcAft>
              <a:spcPts val="0"/>
            </a:spcAft>
            <a:buClrTx/>
          </a:pPr>
          <a:r>
            <a:rPr lang="en-US" sz="1500" i="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900" i="0" kern="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МЛН. РУБ</a:t>
          </a:r>
          <a:r>
            <a:rPr lang="ru-RU" sz="900" i="0" kern="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.</a:t>
          </a:r>
        </a:p>
      </cdr:txBody>
    </cdr:sp>
  </cdr:relSizeAnchor>
  <cdr:relSizeAnchor xmlns:cdr="http://schemas.openxmlformats.org/drawingml/2006/chartDrawing">
    <cdr:from>
      <cdr:x>0.3354</cdr:x>
      <cdr:y>0.26909</cdr:y>
    </cdr:from>
    <cdr:to>
      <cdr:x>0.6646</cdr:x>
      <cdr:y>0.7297</cdr:y>
    </cdr:to>
    <cdr:sp macro="" textlink="">
      <cdr:nvSpPr>
        <cdr:cNvPr id="12" name="Овал 11"/>
        <cdr:cNvSpPr/>
      </cdr:nvSpPr>
      <cdr:spPr>
        <a:xfrm xmlns:a="http://schemas.openxmlformats.org/drawingml/2006/main">
          <a:off x="1242191" y="712545"/>
          <a:ext cx="1219200" cy="1219658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38100" cap="flat" cmpd="sng" algn="ctr">
          <a:solidFill>
            <a:schemeClr val="tx1"/>
          </a:solidFill>
          <a:prstDash val="solid"/>
          <a:miter lim="800000"/>
        </a:ln>
        <a:effectLst xmlns:a="http://schemas.openxmlformats.org/drawingml/2006/main"/>
      </cdr:spPr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algn="ctr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buClr>
              <a:schemeClr val="hlink"/>
            </a:buClr>
            <a:buFont typeface="Wingdings" pitchFamily="2" charset="2"/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1pPr>
          <a:lvl2pPr marL="457200" algn="ctr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buClr>
              <a:schemeClr val="hlink"/>
            </a:buClr>
            <a:buFont typeface="Wingdings" pitchFamily="2" charset="2"/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2pPr>
          <a:lvl3pPr marL="914400" algn="ctr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buClr>
              <a:schemeClr val="hlink"/>
            </a:buClr>
            <a:buFont typeface="Wingdings" pitchFamily="2" charset="2"/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3pPr>
          <a:lvl4pPr marL="1371600" algn="ctr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buClr>
              <a:schemeClr val="hlink"/>
            </a:buClr>
            <a:buFont typeface="Wingdings" pitchFamily="2" charset="2"/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4pPr>
          <a:lvl5pPr marL="1828800" algn="ctr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buClr>
              <a:schemeClr val="hlink"/>
            </a:buClr>
            <a:buFont typeface="Wingdings" pitchFamily="2" charset="2"/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sz="2400" b="1" i="1" kern="1200">
              <a:solidFill>
                <a:srgbClr val="333399"/>
              </a:solidFill>
              <a:latin typeface="Arial" charset="0"/>
              <a:ea typeface="+mn-ea"/>
              <a:cs typeface="Arial" charset="0"/>
            </a:defRPr>
          </a:lvl9pPr>
        </a:lstStyle>
        <a:p xmlns:a="http://schemas.openxmlformats.org/drawingml/2006/main">
          <a:pPr defTabSz="457200" fontAlgn="auto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FontTx/>
            <a:buNone/>
            <a:defRPr/>
          </a:pPr>
          <a:endParaRPr lang="ru-RU" sz="1800" b="0" i="0" kern="0" dirty="0" smtClean="0">
            <a:solidFill>
              <a:prstClr val="black"/>
            </a:solidFill>
            <a:latin typeface="Calibri" panose="020F0502020204030204"/>
            <a:cs typeface="Arial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0.17647</cdr:x>
      <cdr:y>0.49254</cdr:y>
    </cdr:from>
    <cdr:to>
      <cdr:x>0.36134</cdr:x>
      <cdr:y>0.58209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600200" y="2514600"/>
          <a:ext cx="16764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2400" b="1" dirty="0" smtClean="0">
              <a:latin typeface="+mj-lt"/>
              <a:cs typeface="Arial" pitchFamily="34" charset="0"/>
            </a:rPr>
            <a:t>3 267 767,7</a:t>
          </a:r>
          <a:endParaRPr lang="ru-RU" sz="2400" b="1" dirty="0">
            <a:latin typeface="+mj-lt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0.00021</cdr:x>
      <cdr:y>0.00261</cdr:y>
    </cdr:from>
    <cdr:to>
      <cdr:x>0.15987</cdr:x>
      <cdr:y>0.27127</cdr:y>
    </cdr:to>
    <cdr:sp macro="" textlink="">
      <cdr:nvSpPr>
        <cdr:cNvPr id="4" name="Блок-схема: узел 3"/>
        <cdr:cNvSpPr/>
      </cdr:nvSpPr>
      <cdr:spPr bwMode="auto">
        <a:xfrm xmlns:a="http://schemas.openxmlformats.org/drawingml/2006/main">
          <a:off x="1945" y="10418"/>
          <a:ext cx="1447765" cy="1070837"/>
        </a:xfrm>
        <a:prstGeom xmlns:a="http://schemas.openxmlformats.org/drawingml/2006/main" prst="flowChartConnector">
          <a:avLst/>
        </a:prstGeom>
        <a:gradFill xmlns:a="http://schemas.openxmlformats.org/drawingml/2006/main" rotWithShape="1">
          <a:gsLst>
            <a:gs pos="0">
              <a:schemeClr val="bg1">
                <a:lumMod val="20000"/>
                <a:lumOff val="80000"/>
              </a:schemeClr>
            </a:gs>
            <a:gs pos="100000">
              <a:schemeClr val="accent1"/>
            </a:gs>
          </a:gsLst>
          <a:lin ang="5400000" scaled="1"/>
        </a:gradFill>
        <a:ln xmlns:a="http://schemas.openxmlformats.org/drawingml/2006/main" w="9525" cap="flat" cmpd="sng" algn="ctr">
          <a:noFill/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pPr algn="ctr"/>
          <a:endParaRPr lang="ru-RU" sz="1400" b="1" dirty="0" smtClean="0">
            <a:latin typeface="+mj-lt"/>
            <a:cs typeface="Arial" pitchFamily="34" charset="0"/>
          </a:endParaRPr>
        </a:p>
        <a:p xmlns:a="http://schemas.openxmlformats.org/drawingml/2006/main">
          <a:pPr algn="ctr"/>
          <a:r>
            <a:rPr lang="ru-RU" sz="1400" b="1" dirty="0" smtClean="0">
              <a:latin typeface="+mj-lt"/>
              <a:cs typeface="Arial" pitchFamily="34" charset="0"/>
            </a:rPr>
            <a:t>2023 год (отчёт)</a:t>
          </a:r>
          <a:endParaRPr lang="ru-RU" sz="1400" b="1" dirty="0">
            <a:latin typeface="+mj-lt"/>
            <a:cs typeface="Arial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0.39683</cdr:x>
      <cdr:y>0.45</cdr:y>
    </cdr:from>
    <cdr:to>
      <cdr:x>0.5873</cdr:x>
      <cdr:y>0.65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05000" y="20574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0.39683</cdr:x>
      <cdr:y>0.53333</cdr:y>
    </cdr:from>
    <cdr:to>
      <cdr:x>0.77778</cdr:x>
      <cdr:y>0.65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05000" y="2438400"/>
          <a:ext cx="1828800" cy="533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2400" b="1" dirty="0" smtClean="0">
              <a:latin typeface="+mj-lt"/>
            </a:rPr>
            <a:t>3 720 240,4</a:t>
          </a:r>
          <a:endParaRPr lang="ru-RU" sz="2400" b="1" dirty="0">
            <a:latin typeface="+mj-lt"/>
          </a:endParaRPr>
        </a:p>
      </cdr:txBody>
    </cdr:sp>
  </cdr:relSizeAnchor>
  <cdr:relSizeAnchor xmlns:cdr="http://schemas.openxmlformats.org/drawingml/2006/chartDrawing">
    <cdr:from>
      <cdr:x>0.03955</cdr:x>
      <cdr:y>0.04845</cdr:y>
    </cdr:from>
    <cdr:to>
      <cdr:x>0.34643</cdr:x>
      <cdr:y>0.36512</cdr:y>
    </cdr:to>
    <cdr:sp macro="" textlink="">
      <cdr:nvSpPr>
        <cdr:cNvPr id="5" name="Блок-схема: узел 4"/>
        <cdr:cNvSpPr/>
      </cdr:nvSpPr>
      <cdr:spPr bwMode="auto">
        <a:xfrm xmlns:a="http://schemas.openxmlformats.org/drawingml/2006/main">
          <a:off x="186715" y="183619"/>
          <a:ext cx="1448662" cy="1200247"/>
        </a:xfrm>
        <a:prstGeom xmlns:a="http://schemas.openxmlformats.org/drawingml/2006/main" prst="flowChartConnector">
          <a:avLst/>
        </a:prstGeom>
        <a:gradFill xmlns:a="http://schemas.openxmlformats.org/drawingml/2006/main" rotWithShape="1">
          <a:gsLst>
            <a:gs pos="0">
              <a:schemeClr val="bg1">
                <a:lumMod val="20000"/>
                <a:lumOff val="80000"/>
              </a:schemeClr>
            </a:gs>
            <a:gs pos="100000">
              <a:schemeClr val="accent1"/>
            </a:gs>
          </a:gsLst>
          <a:lin ang="5400000" scaled="1"/>
        </a:gradFill>
        <a:ln xmlns:a="http://schemas.openxmlformats.org/drawingml/2006/main" w="9525" cap="flat" cmpd="sng" algn="ctr">
          <a:noFill/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sz="1400" b="1" dirty="0" smtClean="0">
            <a:latin typeface="+mj-lt"/>
            <a:cs typeface="Arial" pitchFamily="34" charset="0"/>
          </a:endParaRPr>
        </a:p>
        <a:p xmlns:a="http://schemas.openxmlformats.org/drawingml/2006/main">
          <a:pPr algn="ctr"/>
          <a:r>
            <a:rPr lang="ru-RU" sz="1400" b="1" dirty="0" smtClean="0">
              <a:latin typeface="+mj-lt"/>
              <a:cs typeface="Arial" pitchFamily="34" charset="0"/>
            </a:rPr>
            <a:t>2022 год отчёт)</a:t>
          </a:r>
          <a:endParaRPr lang="ru-RU" sz="1400" b="1" dirty="0">
            <a:latin typeface="+mj-lt"/>
            <a:cs typeface="Arial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047DB0-95C8-4568-882C-6F66AA261032}" type="datetimeFigureOut">
              <a:rPr lang="ru-RU" smtClean="0"/>
              <a:t>14.06.2024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6FD6D-14D3-4F47-BDA1-74F66787E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475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6FD6D-14D3-4F47-BDA1-74F66787EDD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75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14/06/2024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14/06/2024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14/06/2024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8540750" cy="21351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1625" y="3963988"/>
            <a:ext cx="8540750" cy="2135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4F4B5-8F08-4FB0-9076-D5D8705713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729415"/>
      </p:ext>
    </p:extLst>
  </p:cSld>
  <p:clrMapOvr>
    <a:masterClrMapping/>
  </p:clrMapOvr>
  <p:transition spd="med" advClick="0"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14/06/2024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14/06/2024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14/06/2024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14/06/2024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14/06/2024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14/06/2024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14/06/2024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14/06/2024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/>
              <a:t>14/06/2024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36665-E7E9-4861-9ADF-F11A47CBAD79}" type="slidenum">
              <a:rPr lang="nl-BE"/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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2.xml"/><Relationship Id="rId5" Type="http://schemas.openxmlformats.org/officeDocument/2006/relationships/image" Target="../media/image5.jpeg"/><Relationship Id="rId4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188239"/>
          <a:ext cx="9144000" cy="6684289"/>
          <a:chOff x="0" y="188239"/>
          <a:chExt cx="9144000" cy="6684289"/>
        </a:xfrm>
      </p:grpSpPr>
      <p:pic>
        <p:nvPicPr>
          <p:cNvPr id="1026" name="Picture 2" descr="imag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48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image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-1" y="4838699"/>
            <a:ext cx="9144001" cy="962026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ДЛЯ ГРАЖДАН</a:t>
            </a:r>
          </a:p>
          <a:p>
            <a:r>
              <a:rPr lang="ru-RU" sz="17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ПРОЕКТУ РЕШЕНИЯ ОБ ИСПОЛНЕНИИ БЮДЖЕТА МИНЕРАЛОВОДСКОГО </a:t>
            </a:r>
            <a:r>
              <a:rPr lang="ru-RU" sz="17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</a:t>
            </a:r>
            <a:r>
              <a:rPr lang="ru-RU" sz="17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СТАВРОПОЛЬСКОГО КРАЯ ЗА 2023 ГОД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2190ACC-1907-401E-8F2C-55364F5BA3BB}"/>
              </a:ext>
            </a:extLst>
          </p:cNvPr>
          <p:cNvSpPr/>
          <p:nvPr/>
        </p:nvSpPr>
        <p:spPr>
          <a:xfrm>
            <a:off x="87923" y="1045571"/>
            <a:ext cx="895936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ru-RU" sz="1500" b="1" i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1500" b="1" i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ПОКАЗАТЕЛИСОЦИАЛЬНО-ЭКОНОМИЧЕСКОГО </a:t>
            </a:r>
            <a:r>
              <a:rPr lang="ru-RU" sz="1500" b="1" i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lang="ru-RU" sz="1500" b="1" i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ИНЕРАЛОВОДСКОГО ГОРОДСКОГО ОКРУГА</a:t>
            </a:r>
            <a:endParaRPr lang="ru-RU" sz="1500" b="1" i="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22">
            <a:extLst>
              <a:ext uri="{FF2B5EF4-FFF2-40B4-BE49-F238E27FC236}">
                <a16:creationId xmlns:a16="http://schemas.microsoft.com/office/drawing/2014/main" id="{3E286579-5680-42CB-A165-D6AFD0BB6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712325"/>
              </p:ext>
            </p:extLst>
          </p:nvPr>
        </p:nvGraphicFramePr>
        <p:xfrm>
          <a:off x="867507" y="1616523"/>
          <a:ext cx="3124200" cy="4184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>
                  <a:extLst>
                    <a:ext uri="{9D8B030D-6E8A-4147-A177-3AD203B41FA5}">
                      <a16:colId xmlns:a16="http://schemas.microsoft.com/office/drawing/2014/main" val="2481625732"/>
                    </a:ext>
                  </a:extLst>
                </a:gridCol>
              </a:tblGrid>
              <a:tr h="631784">
                <a:tc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</a:p>
                  </a:txBody>
                  <a:tcPr anchor="ctr"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777843"/>
                  </a:ext>
                </a:extLst>
              </a:tr>
              <a:tr h="581462">
                <a:tc>
                  <a:txBody>
                    <a:bodyPr/>
                    <a:lstStyle/>
                    <a:p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НАСЕЛЕНИЯ </a:t>
                      </a:r>
                    </a:p>
                    <a:p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среднегодовом исчислении), тыс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чел</a:t>
                      </a: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anchor="ctr">
                    <a:solidFill>
                      <a:srgbClr val="B3D0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2835853"/>
                  </a:ext>
                </a:extLst>
              </a:tr>
              <a:tr h="773305">
                <a:tc>
                  <a:txBody>
                    <a:bodyPr/>
                    <a:lstStyle/>
                    <a:p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ИНДЕКС ПОТРЕБИТЕЛЬСКИХ ЦЕН НА ТОВАРЫ И УСЛУГИ НА КОНЕЦ ГОДА</a:t>
                      </a:r>
                    </a:p>
                    <a:p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к декабрю предыдущего года</a:t>
                      </a:r>
                    </a:p>
                  </a:txBody>
                  <a:tcPr anchor="ctr">
                    <a:solidFill>
                      <a:srgbClr val="B3D0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5247744"/>
                  </a:ext>
                </a:extLst>
              </a:tr>
              <a:tr h="546930">
                <a:tc>
                  <a:txBody>
                    <a:bodyPr/>
                    <a:lstStyle/>
                    <a:p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ЗАРЕГИСТРИРОВАННОЙ БЕЗРАБОТИЦЫ (НА КОНЕЦ ГОДА), %</a:t>
                      </a:r>
                    </a:p>
                  </a:txBody>
                  <a:tcPr anchor="ctr">
                    <a:solidFill>
                      <a:srgbClr val="B3D0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1544716"/>
                  </a:ext>
                </a:extLst>
              </a:tr>
              <a:tr h="968016">
                <a:tc>
                  <a:txBody>
                    <a:bodyPr/>
                    <a:lstStyle/>
                    <a:p>
                      <a:pPr marL="0" marR="0" lvl="0" indent="0" algn="l" defTabSz="7103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РАБОТ, ВЫПОЛНЕННЫХ ПО </a:t>
                      </a:r>
                    </a:p>
                    <a:p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ВИДУ ДЕЯТЕЛЬНОСТИ «СТРОИТЕЛЬСТВО», В ЦЕНАХ СООТВЕТСТВУЮЩИХ ЛЕТ, млн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руб</a:t>
                      </a: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anchor="ctr">
                    <a:solidFill>
                      <a:srgbClr val="B3D0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3332160"/>
                  </a:ext>
                </a:extLst>
              </a:tr>
              <a:tr h="682704">
                <a:tc>
                  <a:txBody>
                    <a:bodyPr/>
                    <a:lstStyle/>
                    <a:p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ВВОД В ДЕЙСТВИЕ ЖИЛЫХ ДОМОВ, тыс. кв. м. общей площади</a:t>
                      </a:r>
                    </a:p>
                  </a:txBody>
                  <a:tcPr anchor="ctr">
                    <a:solidFill>
                      <a:srgbClr val="B3D0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2807675"/>
                  </a:ext>
                </a:extLst>
              </a:tr>
            </a:tbl>
          </a:graphicData>
        </a:graphic>
      </p:graphicFrame>
      <p:graphicFrame>
        <p:nvGraphicFramePr>
          <p:cNvPr id="10" name="Таблица 22">
            <a:extLst>
              <a:ext uri="{FF2B5EF4-FFF2-40B4-BE49-F238E27FC236}">
                <a16:creationId xmlns:a16="http://schemas.microsoft.com/office/drawing/2014/main" id="{C01539AB-512F-49A1-8557-484288B54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260063"/>
              </p:ext>
            </p:extLst>
          </p:nvPr>
        </p:nvGraphicFramePr>
        <p:xfrm>
          <a:off x="3991707" y="1599570"/>
          <a:ext cx="4299438" cy="4201155"/>
        </p:xfrm>
        <a:graphic>
          <a:graphicData uri="http://schemas.openxmlformats.org/drawingml/2006/table">
            <a:tbl>
              <a:tblPr firstRow="1" bandRow="1"/>
              <a:tblGrid>
                <a:gridCol w="790957">
                  <a:extLst>
                    <a:ext uri="{9D8B030D-6E8A-4147-A177-3AD203B41FA5}">
                      <a16:colId xmlns:a16="http://schemas.microsoft.com/office/drawing/2014/main" val="2481625732"/>
                    </a:ext>
                  </a:extLst>
                </a:gridCol>
                <a:gridCol w="853891">
                  <a:extLst>
                    <a:ext uri="{9D8B030D-6E8A-4147-A177-3AD203B41FA5}">
                      <a16:colId xmlns:a16="http://schemas.microsoft.com/office/drawing/2014/main" val="3134937722"/>
                    </a:ext>
                  </a:extLst>
                </a:gridCol>
                <a:gridCol w="888391">
                  <a:extLst>
                    <a:ext uri="{9D8B030D-6E8A-4147-A177-3AD203B41FA5}">
                      <a16:colId xmlns:a16="http://schemas.microsoft.com/office/drawing/2014/main" val="526490490"/>
                    </a:ext>
                  </a:extLst>
                </a:gridCol>
                <a:gridCol w="879766">
                  <a:extLst>
                    <a:ext uri="{9D8B030D-6E8A-4147-A177-3AD203B41FA5}">
                      <a16:colId xmlns:a16="http://schemas.microsoft.com/office/drawing/2014/main" val="1408935381"/>
                    </a:ext>
                  </a:extLst>
                </a:gridCol>
                <a:gridCol w="886433">
                  <a:extLst>
                    <a:ext uri="{9D8B030D-6E8A-4147-A177-3AD203B41FA5}">
                      <a16:colId xmlns:a16="http://schemas.microsoft.com/office/drawing/2014/main" val="53901068"/>
                    </a:ext>
                  </a:extLst>
                </a:gridCol>
              </a:tblGrid>
              <a:tr h="6499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г.</a:t>
                      </a:r>
                    </a:p>
                    <a:p>
                      <a:pPr algn="ctr"/>
                      <a:r>
                        <a:rPr lang="ru-RU" sz="110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(отчет)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AFB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г.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(отчет)</a:t>
                      </a:r>
                      <a:endParaRPr lang="ru-RU" sz="1100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AFB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2023 г.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(отчет)</a:t>
                      </a:r>
                      <a:endParaRPr lang="ru-RU" sz="1100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AFB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г.</a:t>
                      </a:r>
                    </a:p>
                    <a:p>
                      <a:pPr marL="0" marR="0" lvl="0" indent="0" algn="ctr" defTabSz="7103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(прогноз)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AFB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dirty="0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</a:t>
                      </a:r>
                      <a:r>
                        <a:rPr lang="ru-RU" sz="110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</a:p>
                    <a:p>
                      <a:pPr marL="0" marR="0" lvl="0" indent="0" algn="ctr" defTabSz="7103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(прогноз)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A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777843"/>
                  </a:ext>
                </a:extLst>
              </a:tr>
              <a:tr h="5530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134,6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133,9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133,5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133,1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132,7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2835853"/>
                  </a:ext>
                </a:extLst>
              </a:tr>
              <a:tr h="7708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8,4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17,5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6,1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4,0 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4,0 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5247744"/>
                  </a:ext>
                </a:extLst>
              </a:tr>
              <a:tr h="5548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0,42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0,56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0,56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0,56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1544716"/>
                  </a:ext>
                </a:extLst>
              </a:tr>
              <a:tr h="9719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7103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249,47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7103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116,70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7103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123,24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7103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129,52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7103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134,83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3332160"/>
                  </a:ext>
                </a:extLst>
              </a:tr>
              <a:tr h="7005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36,49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51,65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42,02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49,85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300" b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61,36</a:t>
                      </a:r>
                      <a:endParaRPr lang="ru-RU" sz="13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2807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0340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 useBgFill="1">
        <p:nvSpPr>
          <p:cNvPr id="7" name="Прямоугольник 6"/>
          <p:cNvSpPr/>
          <p:nvPr/>
        </p:nvSpPr>
        <p:spPr>
          <a:xfrm>
            <a:off x="0" y="1045571"/>
            <a:ext cx="9038492" cy="807077"/>
          </a:xfrm>
          <a:prstGeom prst="rect">
            <a:avLst/>
          </a:prstGeom>
        </p:spPr>
        <p:txBody>
          <a:bodyPr wrap="square" lIns="113469" tIns="56736" rIns="113469" bIns="56736">
            <a:spAutoFit/>
          </a:bodyPr>
          <a:lstStyle/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500" b="1" i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ПРИОРИТЕТЫ </a:t>
            </a:r>
          </a:p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500" b="1" i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СОЦИАЛЬНО-ЭКОНОМИЧЕСКОГО </a:t>
            </a:r>
            <a:r>
              <a:rPr lang="ru-RU" sz="1500" b="1" i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МИНЕРАЛОВОДСКОГО ГОРОДСКОГО ОКРУГА В 2022 </a:t>
            </a:r>
            <a:r>
              <a:rPr lang="ru-RU" sz="1500" b="1" i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500" b="1" i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500" b="1" i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ГОДАХ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95248" y="1820351"/>
            <a:ext cx="3827751" cy="859413"/>
          </a:xfrm>
          <a:prstGeom prst="roundRect">
            <a:avLst>
              <a:gd name="adj" fmla="val 13167"/>
            </a:avLst>
          </a:prstGeom>
          <a:solidFill>
            <a:srgbClr val="80A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469" tIns="56736" rIns="113469" bIns="56736" rtlCol="0" anchor="ctr"/>
          <a:lstStyle/>
          <a:p>
            <a:pPr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ru-RU" sz="2200" b="0" i="0" dirty="0">
              <a:solidFill>
                <a:prstClr val="white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95247" y="2751921"/>
            <a:ext cx="3827751" cy="798471"/>
          </a:xfrm>
          <a:prstGeom prst="roundRect">
            <a:avLst>
              <a:gd name="adj" fmla="val 13167"/>
            </a:avLst>
          </a:prstGeom>
          <a:solidFill>
            <a:srgbClr val="A2D4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469" tIns="56736" rIns="113469" bIns="56736" rtlCol="0" anchor="ctr"/>
          <a:lstStyle/>
          <a:p>
            <a:pPr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ru-RU" sz="2200" b="0" i="0" dirty="0">
              <a:solidFill>
                <a:prstClr val="white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95246" y="3590294"/>
            <a:ext cx="3827751" cy="1140139"/>
          </a:xfrm>
          <a:prstGeom prst="roundRect">
            <a:avLst>
              <a:gd name="adj" fmla="val 13167"/>
            </a:avLst>
          </a:prstGeom>
          <a:solidFill>
            <a:srgbClr val="80A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469" tIns="56736" rIns="113469" bIns="56736" rtlCol="0" anchor="ctr"/>
          <a:lstStyle/>
          <a:p>
            <a:pPr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ru-RU" sz="2200" b="0" i="0" dirty="0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17825" y="1973376"/>
            <a:ext cx="2516776" cy="545467"/>
          </a:xfrm>
          <a:prstGeom prst="rect">
            <a:avLst/>
          </a:prstGeom>
        </p:spPr>
        <p:txBody>
          <a:bodyPr wrap="square" lIns="113469" tIns="56736" rIns="113469" bIns="56736">
            <a:spAutoFit/>
          </a:bodyPr>
          <a:lstStyle/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</a:t>
            </a:r>
            <a:endParaRPr lang="en-US" sz="1400" i="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инвестиционного</a:t>
            </a:r>
            <a:r>
              <a:rPr lang="en-US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климата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4741" y="1829967"/>
            <a:ext cx="504871" cy="776300"/>
          </a:xfrm>
          <a:prstGeom prst="rect">
            <a:avLst/>
          </a:prstGeom>
          <a:noFill/>
        </p:spPr>
        <p:txBody>
          <a:bodyPr wrap="none" lIns="113469" tIns="56736" rIns="113469" bIns="56736" rtlCol="0">
            <a:spAutoFit/>
          </a:bodyPr>
          <a:lstStyle/>
          <a:p>
            <a:pPr algn="l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43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81188" y="4773729"/>
            <a:ext cx="3827751" cy="1035293"/>
          </a:xfrm>
          <a:prstGeom prst="roundRect">
            <a:avLst>
              <a:gd name="adj" fmla="val 13167"/>
            </a:avLst>
          </a:prstGeom>
          <a:solidFill>
            <a:srgbClr val="A2D4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469" tIns="56736" rIns="113469" bIns="56736" rtlCol="0" anchor="ctr"/>
          <a:lstStyle/>
          <a:p>
            <a:pPr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ru-RU" sz="2200" b="0" i="0" dirty="0">
              <a:solidFill>
                <a:prstClr val="white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1917" y="2732788"/>
            <a:ext cx="517695" cy="807077"/>
          </a:xfrm>
          <a:prstGeom prst="rect">
            <a:avLst/>
          </a:prstGeom>
          <a:noFill/>
        </p:spPr>
        <p:txBody>
          <a:bodyPr wrap="none" lIns="113469" tIns="56736" rIns="113469" bIns="56736" rtlCol="0">
            <a:spAutoFit/>
          </a:bodyPr>
          <a:lstStyle/>
          <a:p>
            <a:pPr algn="l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45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34741" y="3739016"/>
            <a:ext cx="517695" cy="807077"/>
          </a:xfrm>
          <a:prstGeom prst="rect">
            <a:avLst/>
          </a:prstGeom>
          <a:noFill/>
        </p:spPr>
        <p:txBody>
          <a:bodyPr wrap="none" lIns="113469" tIns="56736" rIns="113469" bIns="56736" rtlCol="0">
            <a:spAutoFit/>
          </a:bodyPr>
          <a:lstStyle/>
          <a:p>
            <a:pPr algn="l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en-US" sz="45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500" i="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6464" y="4842529"/>
            <a:ext cx="517695" cy="807077"/>
          </a:xfrm>
          <a:prstGeom prst="rect">
            <a:avLst/>
          </a:prstGeom>
          <a:noFill/>
        </p:spPr>
        <p:txBody>
          <a:bodyPr wrap="none" lIns="113469" tIns="56736" rIns="113469" bIns="56736" rtlCol="0">
            <a:spAutoFit/>
          </a:bodyPr>
          <a:lstStyle/>
          <a:p>
            <a:pPr algn="l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en-US" sz="45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500" i="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954054" y="2850020"/>
            <a:ext cx="3145141" cy="545467"/>
          </a:xfrm>
          <a:prstGeom prst="rect">
            <a:avLst/>
          </a:prstGeom>
        </p:spPr>
        <p:txBody>
          <a:bodyPr wrap="square" lIns="113469" tIns="56736" rIns="113469" bIns="56736">
            <a:spAutoFit/>
          </a:bodyPr>
          <a:lstStyle/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гражданских инициатив и гражданского общества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78820" y="3623010"/>
            <a:ext cx="3695610" cy="976355"/>
          </a:xfrm>
          <a:prstGeom prst="rect">
            <a:avLst/>
          </a:prstGeom>
        </p:spPr>
        <p:txBody>
          <a:bodyPr wrap="square" lIns="113469" tIns="56736" rIns="113469" bIns="56736">
            <a:spAutoFit/>
          </a:bodyPr>
          <a:lstStyle/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качества услуг </a:t>
            </a:r>
          </a:p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отраслях социальной сферы, использование механизмов </a:t>
            </a:r>
            <a:endParaRPr lang="ru-RU" sz="1400" i="0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государственно-частного партнёрства</a:t>
            </a:r>
            <a:endParaRPr lang="ru-RU" sz="1400" i="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37723" y="4829828"/>
            <a:ext cx="3676980" cy="914799"/>
          </a:xfrm>
          <a:prstGeom prst="rect">
            <a:avLst/>
          </a:prstGeom>
        </p:spPr>
        <p:txBody>
          <a:bodyPr wrap="square" lIns="113469" tIns="56736" rIns="113469" bIns="56736">
            <a:spAutoFit/>
          </a:bodyPr>
          <a:lstStyle/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3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доступности </a:t>
            </a:r>
            <a:endParaRPr lang="en-US" sz="1300" i="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3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и общего образования посредством реконструкции  и строительства новых детских </a:t>
            </a:r>
            <a:r>
              <a:rPr lang="ru-RU" sz="1300" i="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садов </a:t>
            </a:r>
            <a:r>
              <a:rPr lang="ru-RU" sz="13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школ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 rot="10800000">
            <a:off x="4818245" y="1815186"/>
            <a:ext cx="3827751" cy="864578"/>
          </a:xfrm>
          <a:prstGeom prst="roundRect">
            <a:avLst>
              <a:gd name="adj" fmla="val 13167"/>
            </a:avLst>
          </a:prstGeom>
          <a:solidFill>
            <a:srgbClr val="A2D4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469" tIns="56736" rIns="113469" bIns="56736" rtlCol="0" anchor="ctr"/>
          <a:lstStyle/>
          <a:p>
            <a:pPr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ru-RU" sz="2200" b="0" i="0" dirty="0">
              <a:solidFill>
                <a:prstClr val="white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 rot="10800000">
            <a:off x="4818243" y="3599084"/>
            <a:ext cx="3827751" cy="1133884"/>
          </a:xfrm>
          <a:prstGeom prst="roundRect">
            <a:avLst>
              <a:gd name="adj" fmla="val 13167"/>
            </a:avLst>
          </a:prstGeom>
          <a:solidFill>
            <a:srgbClr val="A2D4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469" tIns="56736" rIns="113469" bIns="56736" rtlCol="0" anchor="ctr"/>
          <a:lstStyle/>
          <a:p>
            <a:pPr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ru-RU" sz="2200" b="0" i="0" dirty="0">
              <a:solidFill>
                <a:prstClr val="white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 rot="10800000">
            <a:off x="4833742" y="4755902"/>
            <a:ext cx="3827751" cy="1027591"/>
          </a:xfrm>
          <a:prstGeom prst="roundRect">
            <a:avLst>
              <a:gd name="adj" fmla="val 13167"/>
            </a:avLst>
          </a:prstGeom>
          <a:solidFill>
            <a:srgbClr val="80A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469" tIns="56736" rIns="113469" bIns="56736" rtlCol="0" anchor="ctr"/>
          <a:lstStyle/>
          <a:p>
            <a:pPr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ru-RU" sz="2200" b="0" i="0" dirty="0">
              <a:solidFill>
                <a:prstClr val="white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 rot="10800000">
            <a:off x="4818244" y="2707244"/>
            <a:ext cx="3827751" cy="835743"/>
          </a:xfrm>
          <a:prstGeom prst="roundRect">
            <a:avLst>
              <a:gd name="adj" fmla="val 13167"/>
            </a:avLst>
          </a:prstGeom>
          <a:solidFill>
            <a:srgbClr val="80A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469" tIns="56736" rIns="113469" bIns="56736" rtlCol="0" anchor="ctr"/>
          <a:lstStyle/>
          <a:p>
            <a:pPr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ru-RU" sz="2200" b="0" i="0" dirty="0">
              <a:solidFill>
                <a:prstClr val="white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996577" y="1756677"/>
            <a:ext cx="517695" cy="807077"/>
          </a:xfrm>
          <a:prstGeom prst="rect">
            <a:avLst/>
          </a:prstGeom>
          <a:noFill/>
        </p:spPr>
        <p:txBody>
          <a:bodyPr wrap="none" lIns="113469" tIns="56736" rIns="113469" bIns="56736" rtlCol="0">
            <a:spAutoFit/>
          </a:bodyPr>
          <a:lstStyle/>
          <a:p>
            <a:pPr algn="l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45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5124539" y="1773271"/>
            <a:ext cx="3447625" cy="914799"/>
          </a:xfrm>
          <a:prstGeom prst="rect">
            <a:avLst/>
          </a:prstGeom>
        </p:spPr>
        <p:txBody>
          <a:bodyPr wrap="square" lIns="113469" tIns="56736" rIns="113469" bIns="56736">
            <a:spAutoFit/>
          </a:bodyPr>
          <a:lstStyle/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3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 модернизация </a:t>
            </a:r>
          </a:p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3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жилищно – коммунального хозяйства </a:t>
            </a:r>
            <a:r>
              <a:rPr lang="ru-RU" sz="1300" i="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округа, </a:t>
            </a:r>
            <a:r>
              <a:rPr lang="ru-RU" sz="13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энергосберегающих технологий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971769" y="2730883"/>
            <a:ext cx="517695" cy="807077"/>
          </a:xfrm>
          <a:prstGeom prst="rect">
            <a:avLst/>
          </a:prstGeom>
          <a:noFill/>
        </p:spPr>
        <p:txBody>
          <a:bodyPr wrap="none" lIns="113469" tIns="56736" rIns="113469" bIns="56736" rtlCol="0">
            <a:spAutoFit/>
          </a:bodyPr>
          <a:lstStyle/>
          <a:p>
            <a:pPr algn="l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45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5783442" y="2814254"/>
            <a:ext cx="2042381" cy="545467"/>
          </a:xfrm>
          <a:prstGeom prst="rect">
            <a:avLst/>
          </a:prstGeom>
        </p:spPr>
        <p:txBody>
          <a:bodyPr wrap="square" lIns="113469" tIns="56736" rIns="113469" bIns="56736">
            <a:spAutoFit/>
          </a:bodyPr>
          <a:lstStyle/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ситуации на рынке труда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971769" y="3689079"/>
            <a:ext cx="517695" cy="807077"/>
          </a:xfrm>
          <a:prstGeom prst="rect">
            <a:avLst/>
          </a:prstGeom>
          <a:noFill/>
        </p:spPr>
        <p:txBody>
          <a:bodyPr wrap="none" lIns="113469" tIns="56736" rIns="113469" bIns="56736" rtlCol="0">
            <a:spAutoFit/>
          </a:bodyPr>
          <a:lstStyle/>
          <a:p>
            <a:pPr algn="l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45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5034244" y="3645592"/>
            <a:ext cx="3627249" cy="976355"/>
          </a:xfrm>
          <a:prstGeom prst="rect">
            <a:avLst/>
          </a:prstGeom>
        </p:spPr>
        <p:txBody>
          <a:bodyPr wrap="square" lIns="113469" tIns="56736" rIns="113469" bIns="56736">
            <a:spAutoFit/>
          </a:bodyPr>
          <a:lstStyle/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объёмов </a:t>
            </a:r>
            <a:r>
              <a:rPr lang="ru-RU" sz="1400" i="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строительства </a:t>
            </a:r>
          </a:p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жилья и </a:t>
            </a: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обеспеченности населения муниципалитета доступным </a:t>
            </a:r>
          </a:p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комфортным жильём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984593" y="4812481"/>
            <a:ext cx="504871" cy="776300"/>
          </a:xfrm>
          <a:prstGeom prst="rect">
            <a:avLst/>
          </a:prstGeom>
          <a:noFill/>
        </p:spPr>
        <p:txBody>
          <a:bodyPr wrap="none" lIns="113469" tIns="56736" rIns="113469" bIns="56736" rtlCol="0">
            <a:spAutoFit/>
          </a:bodyPr>
          <a:lstStyle/>
          <a:p>
            <a:pPr algn="l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43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5379206" y="4917532"/>
            <a:ext cx="2705824" cy="760911"/>
          </a:xfrm>
          <a:prstGeom prst="rect">
            <a:avLst/>
          </a:prstGeom>
        </p:spPr>
        <p:txBody>
          <a:bodyPr wrap="square" lIns="113469" tIns="56736" rIns="113469" bIns="56736">
            <a:spAutoFit/>
          </a:bodyPr>
          <a:lstStyle/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эффективности использования бюджетных средств</a:t>
            </a:r>
          </a:p>
        </p:txBody>
      </p:sp>
    </p:spTree>
    <p:extLst>
      <p:ext uri="{BB962C8B-B14F-4D97-AF65-F5344CB8AC3E}">
        <p14:creationId xmlns:p14="http://schemas.microsoft.com/office/powerpoint/2010/main" val="1146472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70339" y="1045571"/>
            <a:ext cx="45053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ru-RU" sz="1400" b="1" i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1400" b="1" i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 БЮДЖЕТА МИНЕРАЛОВОДСКОГО ГОРОДСКОГО ОКРУГА</a:t>
            </a:r>
            <a:endParaRPr lang="ru-RU" sz="1400" b="1" i="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ru-RU" sz="1400" b="1" i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400" b="1" i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400" b="1" i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</p:txBody>
      </p:sp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id="{83A59C7C-7760-465B-BF11-83D3C18708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13519744"/>
              </p:ext>
            </p:extLst>
          </p:nvPr>
        </p:nvGraphicFramePr>
        <p:xfrm>
          <a:off x="140677" y="1693752"/>
          <a:ext cx="3703584" cy="2358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400" y="2488055"/>
            <a:ext cx="756138" cy="756138"/>
          </a:xfrm>
          <a:prstGeom prst="rect">
            <a:avLst/>
          </a:prstGeom>
        </p:spPr>
      </p:pic>
      <p:graphicFrame>
        <p:nvGraphicFramePr>
          <p:cNvPr id="14" name="Объект 3">
            <a:extLst>
              <a:ext uri="{FF2B5EF4-FFF2-40B4-BE49-F238E27FC236}">
                <a16:creationId xmlns:a16="http://schemas.microsoft.com/office/drawing/2014/main" id="{EACAF5C5-FBA5-43DF-B289-296E112AE2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7350073"/>
              </p:ext>
            </p:extLst>
          </p:nvPr>
        </p:nvGraphicFramePr>
        <p:xfrm>
          <a:off x="84537" y="4120520"/>
          <a:ext cx="4487463" cy="1636120"/>
        </p:xfrm>
        <a:graphic>
          <a:graphicData uri="http://schemas.openxmlformats.org/drawingml/2006/table">
            <a:tbl>
              <a:tblPr firstRow="1" bandRow="1"/>
              <a:tblGrid>
                <a:gridCol w="10861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32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1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57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412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79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53" marR="56553" marT="28276" marB="28276" anchor="ctr" horzOverflow="overflow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УТВЕРЖДЕНО ПЕРВОНАЧАЛЬ-НЫМ РЕШЕНИЕМ </a:t>
                      </a: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СОВЕТА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53" marR="56553" marT="28276" marB="28276" anchor="ctr" horzOverflow="overflow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УТОЧНЁННЫЙ ПЛАН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076" marR="31076" marT="0" marB="0" anchor="ctr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076" marR="31076" marT="0" marB="0" anchor="ctr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К УТОЧНЁН-НОМУ ПЛАНУ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076" marR="31076" marT="0" marB="0" anchor="ctr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78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ДОХОДЫ</a:t>
                      </a: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076" marR="31076" marT="0" marB="0" anchor="ctr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ru-RU" sz="13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3795,6</a:t>
                      </a:r>
                      <a:endParaRPr lang="en-US" sz="13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04" marR="4604" marT="4604" marB="0" anchor="ctr" anchorCtr="1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71039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4627,6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6553" marR="56553" marT="28276" marB="28276" anchor="ctr" horzOverflow="overflow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71039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4447,4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6553" marR="56553" marT="28276" marB="28276" anchor="ctr" horzOverflow="overflow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71039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96,1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6553" marR="56553" marT="28276" marB="28276" anchor="ctr" horzOverflow="overflow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4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РАСХОДЫ</a:t>
                      </a: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076" marR="31076" marT="0" marB="0" anchor="ctr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71039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3788,6</a:t>
                      </a:r>
                      <a:endParaRPr lang="en-US" sz="13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04" marR="4604" marT="4604" marB="0" anchor="ctr" anchorCtr="1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4798,8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71039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4496,7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6553" marR="56553" marT="28276" marB="28276" anchor="ctr" horzOverflow="overflow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71039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93,7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6553" marR="56553" marT="28276" marB="28276" anchor="ctr" horzOverflow="overflow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46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 (-) ПРОФИЦИТ (+)</a:t>
                      </a: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076" marR="31076" marT="0" marB="0" anchor="ctr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71039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7,0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6553" marR="56553" marT="28276" marB="28276" anchor="ctr" anchorCtr="1" horzOverflow="overflow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71039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-171,2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6553" marR="56553" marT="28276" marB="28276" anchor="ctr" horzOverflow="overflow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71039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49,3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6553" marR="56553" marT="28276" marB="28276" anchor="ctr" horzOverflow="overflow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53" marR="56553" marT="28276" marB="28276" anchor="ctr" horzOverflow="overflow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72000" y="1053265"/>
            <a:ext cx="42650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ru-RU" sz="1400" b="1" i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</a:t>
            </a:r>
            <a:r>
              <a:rPr lang="ru-RU" sz="1400" b="1" i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 ХАРАКТЕРИСТИК </a:t>
            </a:r>
            <a:r>
              <a:rPr lang="ru-RU" sz="1400" b="1" i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</a:t>
            </a:r>
            <a:r>
              <a:rPr lang="ru-RU" sz="1400" b="1" i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ЗА 2021 </a:t>
            </a:r>
            <a:r>
              <a:rPr lang="ru-RU" sz="1400" b="1" i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400" b="1" i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годы</a:t>
            </a:r>
            <a:endParaRPr lang="ru-RU" sz="1400" b="1" i="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1717900322"/>
              </p:ext>
            </p:extLst>
          </p:nvPr>
        </p:nvGraphicFramePr>
        <p:xfrm>
          <a:off x="4334608" y="1576485"/>
          <a:ext cx="4704617" cy="2544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4572000" y="4099863"/>
            <a:ext cx="4191001" cy="1515226"/>
          </a:xfrm>
        </p:spPr>
        <p:txBody>
          <a:bodyPr>
            <a:normAutofit fontScale="90000"/>
          </a:bodyPr>
          <a:lstStyle/>
          <a:p>
            <a:pPr algn="l" defTabSz="457200">
              <a:spcBef>
                <a:spcPts val="0"/>
              </a:spcBef>
            </a:pPr>
            <a:r>
              <a:rPr lang="ru-RU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 –  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поступающие в бюджет денежные средства</a:t>
            </a:r>
            <a:b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</a:t>
            </a:r>
            <a:r>
              <a:rPr lang="ru-RU" sz="18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–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выплачиваемые </a:t>
            </a:r>
            <a:r>
              <a:rPr lang="en-US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бюджета денежные средства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198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2190ACC-1907-401E-8F2C-55364F5BA3BB}"/>
              </a:ext>
            </a:extLst>
          </p:cNvPr>
          <p:cNvSpPr/>
          <p:nvPr/>
        </p:nvSpPr>
        <p:spPr>
          <a:xfrm>
            <a:off x="1" y="1045571"/>
            <a:ext cx="90648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ru-RU" sz="1400" b="1" i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ПАРАМЕТРЫ ИСПОЛНЕНИЯ БЮДЖЕТА МИНЕРАЛОВОДСКОГО ГОРОДСКОГО ОКРУГА СТАВРОПОЛЬСКОГО КРАЯ ЗА 2023 ГОД В СРАВНЕНИИ С 2022 ГОДОМ</a:t>
            </a:r>
            <a:endParaRPr lang="ru-RU" sz="1400" b="1" i="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58263" y="1468505"/>
            <a:ext cx="8906606" cy="522351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итогам </a:t>
            </a: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местный бюджет исполнен по доходам в сумме </a:t>
            </a: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4800,68 млн. </a:t>
            </a:r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рублей, по расходам в сумме </a:t>
            </a: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4757,31 млн. </a:t>
            </a:r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 с </a:t>
            </a: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профицитом 43,38 млн. рублей</a:t>
            </a:r>
            <a:endParaRPr lang="ru-RU" sz="16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9678322"/>
              </p:ext>
            </p:extLst>
          </p:nvPr>
        </p:nvGraphicFramePr>
        <p:xfrm>
          <a:off x="73269" y="1996177"/>
          <a:ext cx="8991600" cy="31375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37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4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4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4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51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208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740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762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74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74306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50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50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2022 год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50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2023 год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50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Отклонение исполнения к плану 2023 года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50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Отклонение исполнения   2023/2022 г.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2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исполнен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исполнен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абс.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абс.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82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5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всего,     из них: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5104,7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4800,7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4627,6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4447,4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180,2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96,11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-353,3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92,64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82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5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налоговые и неналоговые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1037,1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1132,7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1138,4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1184,1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-45,7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104,01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51,4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104,54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82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5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безвозмездные поступления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4067,6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3668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3489,2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3263,3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225,9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93,53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-404,7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88,97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72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5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Расходы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5284,6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4757,3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4798,8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4496,7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302,1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93,70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-260,6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94,52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882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5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</a:rPr>
                        <a:t>Дефицит (-) профицит (+)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-179,9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43,4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-171,2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-49,3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3216" y="5133768"/>
            <a:ext cx="91567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i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Объем доходов местного бюджета по итогам </a:t>
            </a:r>
            <a:r>
              <a:rPr lang="ru-RU" sz="1200" i="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200" i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  <a:r>
              <a:rPr lang="ru-RU" sz="12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уменьшился</a:t>
            </a:r>
            <a:r>
              <a:rPr lang="ru-RU" sz="1200" i="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сравнению с </a:t>
            </a:r>
            <a:r>
              <a:rPr lang="ru-RU" sz="1200" i="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i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i="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353,3 млн. </a:t>
            </a:r>
            <a:r>
              <a:rPr lang="ru-RU" sz="1200" i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рублей или на </a:t>
            </a:r>
            <a:r>
              <a:rPr lang="ru-RU" sz="1200" i="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7,4 </a:t>
            </a:r>
            <a:r>
              <a:rPr lang="ru-RU" sz="1200" i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%. </a:t>
            </a:r>
            <a:endParaRPr lang="ru-RU" sz="1200" i="0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i="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</a:t>
            </a:r>
            <a:r>
              <a:rPr lang="ru-RU" sz="1200" i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i="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2023 г. уменьшились на 260,6 млн. рублей</a:t>
            </a:r>
            <a:endParaRPr lang="ru-RU" sz="1200" i="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624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 useBgFill="1">
        <p:nvSpPr>
          <p:cNvPr id="6" name="Прямоугольник 5"/>
          <p:cNvSpPr/>
          <p:nvPr/>
        </p:nvSpPr>
        <p:spPr>
          <a:xfrm>
            <a:off x="167054" y="1045571"/>
            <a:ext cx="8809892" cy="668578"/>
          </a:xfrm>
          <a:prstGeom prst="rect">
            <a:avLst/>
          </a:prstGeom>
        </p:spPr>
        <p:txBody>
          <a:bodyPr wrap="square" lIns="113469" tIns="56736" rIns="113469" bIns="56736">
            <a:spAutoFit/>
          </a:bodyPr>
          <a:lstStyle/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800" b="1" i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ОСНОВНЫХ ПОКАЗАТЕЛЕЙ </a:t>
            </a:r>
            <a:r>
              <a:rPr lang="ru-RU" sz="1800" b="1" i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МИНЕРАЛОВОДСКОГО ГОРОДСКОГО ОКРУГА</a:t>
            </a:r>
            <a:endParaRPr lang="ru-RU" sz="1800" b="1" i="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420074869"/>
              </p:ext>
            </p:extLst>
          </p:nvPr>
        </p:nvGraphicFramePr>
        <p:xfrm>
          <a:off x="720969" y="1714149"/>
          <a:ext cx="8071339" cy="21632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650891632"/>
              </p:ext>
            </p:extLst>
          </p:nvPr>
        </p:nvGraphicFramePr>
        <p:xfrm>
          <a:off x="580292" y="3877408"/>
          <a:ext cx="8097715" cy="1804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335489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2731"/>
            <a:ext cx="9144001" cy="835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747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492" y="474785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ru-RU" sz="1600" b="1" i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фактических поступлениях доходов по видам доходов за </a:t>
            </a:r>
            <a:r>
              <a:rPr lang="ru-RU" sz="1600" b="1" i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600" b="1" i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в сравнении с первоначально утвержденными решением о бюджете значениями и с уточненными значениями с учетом внесенных </a:t>
            </a:r>
            <a:r>
              <a:rPr lang="ru-RU" sz="1600" b="1" i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изменений</a:t>
            </a:r>
            <a:r>
              <a:rPr lang="ru-RU" sz="1200" i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500" i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310222"/>
              </p:ext>
            </p:extLst>
          </p:nvPr>
        </p:nvGraphicFramePr>
        <p:xfrm>
          <a:off x="0" y="1305782"/>
          <a:ext cx="9042398" cy="4655601"/>
        </p:xfrm>
        <a:graphic>
          <a:graphicData uri="http://schemas.openxmlformats.org/drawingml/2006/table">
            <a:tbl>
              <a:tblPr/>
              <a:tblGrid>
                <a:gridCol w="1676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20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747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1662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7237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209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г.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 между первоначально утвержденными и уточненными значениями 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7DE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Выполнение первоначального плана года к фактическим поступлениям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D5B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Пояснения отклонений между первоначально утвержденными и фактическими значениями в случае, если такие отклонения составили 5 % и более </a:t>
                      </a:r>
                    </a:p>
                  </a:txBody>
                  <a:tcPr marL="3133" marR="3133" marT="31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7DEE8"/>
                    </a:solidFill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Выполнение уточненного плана года </a:t>
                      </a:r>
                    </a:p>
                  </a:txBody>
                  <a:tcPr marL="3133" marR="3133" marT="31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D5B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16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ИСТОЧНИКИ ДОХОДОВ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Первоначальный план года</a:t>
                      </a:r>
                    </a:p>
                  </a:txBody>
                  <a:tcPr marL="3133" marR="3133" marT="31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Утвержденный план года с изменениями</a:t>
                      </a:r>
                    </a:p>
                  </a:txBody>
                  <a:tcPr marL="3133" marR="3133" marT="31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 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3133" marR="3133" marT="31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09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абс.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абс.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абс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09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09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8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ДОХОДЫ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926 653,55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956 699,03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1 001 744,89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30 045,48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103,24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75 091,34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108,10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45 045,85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104,71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09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в том числе: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105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 на доходы физических лиц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534 925,89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570 858,61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617 748,10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35 932,72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106,72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82 822,21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115,48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 налогооблагаемой базы в связи с индексацией   заработной платы работников бюджетной сферы, реализацией на территории округа инфраструктурных проектов, вводом новых производственных мощностей и реконструкцией хозяйствующих субъектов</a:t>
                      </a:r>
                    </a:p>
                  </a:txBody>
                  <a:tcPr marL="3133" marR="3133" marT="31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46 889,49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108,21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88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Акцизы 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40 056,11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46 216,10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46 624,57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6 159,99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115,38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6 568,46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116,40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Индексация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ставок акцизов на ГСМ </a:t>
                      </a:r>
                      <a:endParaRPr lang="ru-RU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408,47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100,88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67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Налог, взимаемый по УСН 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73 376,55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75 695,55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78 884,82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2 319,00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103,16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5 508,27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107,51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связи с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ростом налогооблагаемой базы и увеличением количества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налогоплательщиков УСН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3 189,27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104,21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88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Единый сельскохозяйственный налог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4 805,00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5 726,00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5 891,48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921,00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119,17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1 086,48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122,61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связи с увеличением налогооблагаемой базы</a:t>
                      </a:r>
                    </a:p>
                  </a:txBody>
                  <a:tcPr marL="3133" marR="3133" marT="31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165,48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102,89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88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Налог, взимаемый с патента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16 310,00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13 991,00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5 123,12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-2 319,00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85,78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-11 186,88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31,41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Перенос сроков уплаты налога на январь 2024 года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-8 867,88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36,62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88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 на имущество физических лиц 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78 768,00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82 108,58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87 554,42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3 340,58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104,24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8 786,42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111,15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Увеличение количества объектов налогообложения, облагаемых по ставке 2%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5 445,84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106,63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7105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Земельный налог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158 059,00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142 220,19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140 300,90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-15 838,81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89,98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-17 758,10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88,76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Передача отдельных объектов налогообложения из ПБП в казну и передачей земельных участков, предназначенных для погребения, в безвозмездное пользование и поднятием переплаты по налогу на единый налоговый счет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-1 919,30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98,65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88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пошлина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20 353,00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19 883,00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19 924,43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-470,00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97,69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-428,57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97,89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Сокращение количества обращений в суды общей юрисдикции и к мировым судьям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41,43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100,21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88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Иные доходные источники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-306,96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#ДЕЛ/0!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-306,96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Возврат из бюджета переплат по ЕНВД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-306,96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3133" marR="3133" marT="31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45820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154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6700" y="622750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ru-RU" sz="1600" b="1" i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фактических поступлениях доходов по видам доходов за </a:t>
            </a:r>
            <a:r>
              <a:rPr lang="ru-RU" sz="1600" b="1" i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600" b="1" i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в сравнении с первоначально утвержденными решением о бюджете значениями и с уточненными значениями с учетом внесенных </a:t>
            </a:r>
            <a:r>
              <a:rPr lang="ru-RU" sz="1600" b="1" i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изменений</a:t>
            </a:r>
            <a:r>
              <a:rPr lang="ru-RU" sz="1600" i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i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049810"/>
              </p:ext>
            </p:extLst>
          </p:nvPr>
        </p:nvGraphicFramePr>
        <p:xfrm>
          <a:off x="76200" y="1453747"/>
          <a:ext cx="9067800" cy="4252459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279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НЕНАЛОГОВЫЕ ДОХОДЫ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150 695,72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181 748,60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182 361,40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31 052,88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120,61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31 665,68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121,01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612,81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100,34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9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в том числе: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6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104 287,45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102 667,47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104 861,42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-1 619,98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98,45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573,97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100,55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2 193,96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102,14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3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Плата за негативное воздействие на окружающую среду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2 899,68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2 899,68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2 864,35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100,00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-35,33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98,78</a:t>
                      </a:r>
                    </a:p>
                  </a:txBody>
                  <a:tcPr marL="2539" marR="2539" marT="2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-35,33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98,78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3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оказания платных услуг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22 412,16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25 719,26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25 948,19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3 307,10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114,76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3 536,03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115,78</a:t>
                      </a:r>
                    </a:p>
                  </a:txBody>
                  <a:tcPr marL="2539" marR="2539" marT="2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 посещаемости детей в ДОУ и СОШ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</a:t>
                      </a:r>
                    </a:p>
                    <a:p>
                      <a:pPr algn="ctr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39" marR="2539" marT="2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228,93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100,89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6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17 546,55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35 533,21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34 692,25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17 986,66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202,51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17 145,70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197,72</a:t>
                      </a:r>
                    </a:p>
                  </a:txBody>
                  <a:tcPr marL="2539" marR="2539" marT="2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Непрогнозируемые поступления от продажи земельных участков, от перераспределения площади земельных участков</a:t>
                      </a:r>
                    </a:p>
                  </a:txBody>
                  <a:tcPr marL="2539" marR="2539" marT="2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-840,96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97,63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33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Штрафы, санкции, возмещение ущерба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3 245,88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12 490,67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13 313,35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9 244,78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384,82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10 067,47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410,16</a:t>
                      </a:r>
                    </a:p>
                  </a:txBody>
                  <a:tcPr marL="2539" marR="2539" marT="2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Увеличение количества выявленных правонарушений</a:t>
                      </a:r>
                    </a:p>
                  </a:txBody>
                  <a:tcPr marL="2539" marR="2539" marT="2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822,69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106,59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33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Прочие неналоговые доходы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304,00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2 438,32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681,84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2 134,32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802,08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377,84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224,29</a:t>
                      </a:r>
                    </a:p>
                  </a:txBody>
                  <a:tcPr marL="2539" marR="2539" marT="2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Непрогнозируемые невыясненные поступления</a:t>
                      </a:r>
                    </a:p>
                  </a:txBody>
                  <a:tcPr marL="2539" marR="2539" marT="2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-1 756,48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27,96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06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Налоговые и неналоговые доходы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1 077 349,27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1 138 447,63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1 184 106,29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61 098,36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105,67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106 757,02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109,91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45 658,66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104,01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06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Безвозмездные поступления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2 718 242,00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3 489 183,11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3 263 315,73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770 941,11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128,36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545 073,73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120,05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-225 867,38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93,53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79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в том числе: 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33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Дотации</a:t>
                      </a:r>
                    </a:p>
                  </a:txBody>
                  <a:tcPr marL="2539" marR="2539" marT="25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617 038,00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621 191,17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621 191,17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4 153,17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100,67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4 153,17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100,67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100,00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33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Субсидии</a:t>
                      </a:r>
                    </a:p>
                  </a:txBody>
                  <a:tcPr marL="2539" marR="2539" marT="25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227 050,89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869 842,20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654 835,68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642 791,31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383,10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427 784,79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288,41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Уточнение  объема субсидий по отдельным направлениям 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-215 006,52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75,28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58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Субвенции</a:t>
                      </a:r>
                    </a:p>
                  </a:txBody>
                  <a:tcPr marL="2539" marR="2539" marT="25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1 871 210,10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1 942 195,53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1 935 766,85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70 985,43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103,79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64 556,75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103,45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-6 428,68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99,67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86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Иные межбюджетные трансферты</a:t>
                      </a:r>
                    </a:p>
                  </a:txBody>
                  <a:tcPr marL="2539" marR="2539" marT="25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1 967,02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60 399,19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55 974,04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58 432,17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3 070,59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54 007,02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2 845,63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Увеличение прочих межбюджетных трансфертов на повышение заработной платы работникам бюджетной сферы в связи с индексацией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-4 425,16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92,67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7547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Прочие безвозмездные поступления</a:t>
                      </a:r>
                    </a:p>
                  </a:txBody>
                  <a:tcPr marL="2539" marR="2539" marT="25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975,99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-4 444,98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-4 452,01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-5 420,97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-455,43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-5 428,00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-456,15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Уточнение плана на суммы:</a:t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остатков субсидий, субвенций и иных межбюджетных трансфертов, имеющих целевое назначение, прошлых лет ;</a:t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денежных пожертвований, предоставляемых физическими лицами.</a:t>
                      </a:r>
                    </a:p>
                  </a:txBody>
                  <a:tcPr marL="2539" marR="2539" marT="25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-7,03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100,16</a:t>
                      </a:r>
                    </a:p>
                  </a:txBody>
                  <a:tcPr marL="2539" marR="2539" marT="25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306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 ДОХОДОВ 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3 795 591,27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4 627 630,74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4 447 422,02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832 039,47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121,92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651 830,75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117,17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-180 208,72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96,11</a:t>
                      </a:r>
                    </a:p>
                  </a:txBody>
                  <a:tcPr marL="2539" marR="2539" marT="25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5039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6700" y="1045571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ru-RU" sz="1600" b="1" i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фактических поступлениях доходов по видам доходов за </a:t>
            </a:r>
            <a:r>
              <a:rPr lang="ru-RU" sz="1600" b="1" i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600" b="1" i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в сравнении с первоначально утвержденными решением о бюджете значениями и с уточненными значениями с учетом внесенных </a:t>
            </a:r>
            <a:r>
              <a:rPr lang="ru-RU" sz="1600" b="1" i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изменений</a:t>
            </a:r>
            <a:r>
              <a:rPr lang="ru-RU" sz="1600" i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i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6" name="Объект 2"/>
          <p:cNvSpPr>
            <a:spLocks noGrp="1"/>
          </p:cNvSpPr>
          <p:nvPr>
            <p:ph sz="half" idx="1"/>
          </p:nvPr>
        </p:nvSpPr>
        <p:spPr>
          <a:xfrm>
            <a:off x="0" y="2091142"/>
            <a:ext cx="8991600" cy="3919171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sz="21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Налоговые </a:t>
            </a:r>
            <a:r>
              <a:rPr lang="ru-RU" sz="21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местного бюджета за 2023 год выполнены на 104,7 процента и составили 1 млрд. 001 млн. 744,9 тыс. рублей, что выше поступлений 2022 года на 74,4 млн. рублей или на 8 процентов. Неналоговые доходы местного бюджета за отчетный период составили 182 млн. 361,4 тыс. рублей или 100,3 процента к плану отчетного периода. По сравнению с 2022 годом объем неналоговых поступлений уменьшился на 23 млн. рублей или на 11,2 процента.</a:t>
            </a:r>
          </a:p>
          <a:p>
            <a:pPr marL="0" indent="0" algn="just">
              <a:buNone/>
            </a:pPr>
            <a:r>
              <a:rPr lang="ru-RU" sz="21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Безвозмездные поступления выполнены на 93,5 процента и составили  3 млрд. 263 млн. 315,7 тыс. рублей, что ниже поступлений 2022 года на 404,7 млн. рублей. Уменьшение объема безвозмездных поступлений по сравнению с 2022 годом обусловлено в основном изменением контингента получателей мер социальной поддержки и введением с 1 января 2023 года универсального ежемесячного пособия малообеспеченным семьям с детьми до 17 лет и беременным женщинам и переводом его финансирования за счет средств Социального фонда Российской Федерации.</a:t>
            </a:r>
          </a:p>
          <a:p>
            <a:pPr marL="0" indent="0">
              <a:buNone/>
            </a:pPr>
            <a:r>
              <a:rPr lang="ru-RU" sz="22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2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8033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4715" y="1045571"/>
            <a:ext cx="33565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CCECFF"/>
              </a:buClr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</a:t>
            </a:r>
          </a:p>
          <a:p>
            <a:pPr algn="ctr">
              <a:buClr>
                <a:srgbClr val="CCECFF"/>
              </a:buClr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НАЛОГОВЫХ ДОХОДОВ</a:t>
            </a:r>
            <a:endParaRPr lang="ru-RU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12365" y="1045571"/>
            <a:ext cx="327634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Clr>
                <a:srgbClr val="CCECFF"/>
              </a:buClr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</a:t>
            </a:r>
          </a:p>
          <a:p>
            <a:pPr algn="ctr">
              <a:buClr>
                <a:srgbClr val="CCECFF"/>
              </a:buClr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НЕНАЛОГОВЫХ ДОХОДОВ</a:t>
            </a:r>
            <a:endParaRPr lang="ru-RU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2219235"/>
              </p:ext>
            </p:extLst>
          </p:nvPr>
        </p:nvGraphicFramePr>
        <p:xfrm>
          <a:off x="0" y="1691902"/>
          <a:ext cx="4648198" cy="41704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3706923"/>
              </p:ext>
            </p:extLst>
          </p:nvPr>
        </p:nvGraphicFramePr>
        <p:xfrm>
          <a:off x="4598165" y="1651719"/>
          <a:ext cx="4495799" cy="42916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8740046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1968901"/>
            <a:ext cx="914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В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структуре налоговых доходов наибольший удельный вес (92,3 процента) составляют 4 вида налогов: налог на доходы физических лиц, налог, взимаемый по упрощенной системе налогообложения, земельный налог и налог на имущество физических лиц. 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В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структуре неналоговых доходов наибольший удельный вес (72,6 процента) составляют 2 вида доходов: доходы от арендной платы за земельные участки и доходы от продажи объектов недвижимости.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1088957"/>
            <a:ext cx="900332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CCECFF"/>
              </a:buClr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НАЛОГОВЫХ ДОХОДОВ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</a:t>
            </a:r>
          </a:p>
          <a:p>
            <a:pPr algn="ctr">
              <a:buClr>
                <a:srgbClr val="CCECFF"/>
              </a:buClr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НЕНАЛОГОВЫХ ДОХОДОВ</a:t>
            </a:r>
          </a:p>
          <a:p>
            <a:pPr algn="ctr">
              <a:buClr>
                <a:srgbClr val="CCECFF"/>
              </a:buClr>
              <a:defRPr/>
            </a:pPr>
            <a:endParaRPr lang="ru-RU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578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-76200" y="923192"/>
            <a:ext cx="9296400" cy="1397977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b="1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 ЖИТЕЛИ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МИНЕРАЛОВОДСКОГО ГОРОДСКОГО ОКРУГА!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b="1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ПРЕДСТАВЛЯЕМ  ВАМ ИНФОРМАЦИОННЫЙ МАТЕРИАЛ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«БЮДЖЕТ ДЛЯ ГРАЖДАН»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0" y="2118945"/>
            <a:ext cx="9144000" cy="35960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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-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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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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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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  <a:defRPr/>
            </a:pPr>
            <a:endParaRPr lang="ru-RU" sz="171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en-US" sz="1800" dirty="0">
                <a:solidFill>
                  <a:srgbClr val="0070C0"/>
                </a:solidFill>
              </a:rPr>
              <a:t> </a:t>
            </a:r>
            <a:r>
              <a:rPr lang="en-US" sz="1800" dirty="0" smtClean="0">
                <a:solidFill>
                  <a:srgbClr val="0070C0"/>
                </a:solidFill>
              </a:rPr>
              <a:t>       </a:t>
            </a:r>
            <a:r>
              <a:rPr lang="ru-RU" sz="1800" dirty="0" smtClean="0">
                <a:solidFill>
                  <a:srgbClr val="0070C0"/>
                </a:solidFill>
              </a:rPr>
              <a:t>Начиная с 2014 года все финансовые органы страны составляют на регулярной основе отдельный аналитический документ «Бюджет для граждан», который содержит основные положения проекта закона (решения) о бюджете и отчета о его исполнении в доступной и понятной форме.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en-US" sz="1800" dirty="0" smtClean="0">
                <a:solidFill>
                  <a:srgbClr val="0070C0"/>
                </a:solidFill>
              </a:rPr>
              <a:t>        </a:t>
            </a:r>
            <a:r>
              <a:rPr lang="ru-RU" sz="1800" dirty="0" smtClean="0">
                <a:solidFill>
                  <a:srgbClr val="0070C0"/>
                </a:solidFill>
              </a:rPr>
              <a:t>В Бюджетном послании Президента РФ говорится о необходимости обеспечения большей прозрачности и открытости бюджетного процесса для граждан. Одним из инструментов обеспечения прозрачности и открытости бюджетного процесса для населения является «Бюджет для граждан».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en-US" sz="1800" dirty="0" smtClean="0">
                <a:solidFill>
                  <a:srgbClr val="0070C0"/>
                </a:solidFill>
              </a:rPr>
              <a:t>       </a:t>
            </a:r>
            <a:r>
              <a:rPr lang="ru-RU" sz="1800" dirty="0" smtClean="0">
                <a:solidFill>
                  <a:srgbClr val="0070C0"/>
                </a:solidFill>
              </a:rPr>
              <a:t>Финансовым управлением администрации Минераловодского городского округа разработан представленный информационно-аналитический материал, который позволит каждому жителю Минераловодского округа самостоятельно ознакомиться с бюджетом Минераловодского городского округа на 202</a:t>
            </a:r>
            <a:r>
              <a:rPr lang="en-US" sz="1800" dirty="0" smtClean="0">
                <a:solidFill>
                  <a:srgbClr val="0070C0"/>
                </a:solidFill>
              </a:rPr>
              <a:t>3</a:t>
            </a:r>
            <a:r>
              <a:rPr lang="ru-RU" sz="1800" dirty="0" smtClean="0">
                <a:solidFill>
                  <a:srgbClr val="0070C0"/>
                </a:solidFill>
              </a:rPr>
              <a:t> год и плановый период  202</a:t>
            </a:r>
            <a:r>
              <a:rPr lang="en-US" sz="1800" dirty="0" smtClean="0">
                <a:solidFill>
                  <a:srgbClr val="0070C0"/>
                </a:solidFill>
              </a:rPr>
              <a:t>4</a:t>
            </a:r>
            <a:r>
              <a:rPr lang="ru-RU" sz="1800" dirty="0" smtClean="0">
                <a:solidFill>
                  <a:srgbClr val="0070C0"/>
                </a:solidFill>
              </a:rPr>
              <a:t> и 202</a:t>
            </a:r>
            <a:r>
              <a:rPr lang="en-US" sz="1800" dirty="0" smtClean="0">
                <a:solidFill>
                  <a:srgbClr val="0070C0"/>
                </a:solidFill>
              </a:rPr>
              <a:t>5</a:t>
            </a:r>
            <a:r>
              <a:rPr lang="ru-RU" sz="1800" dirty="0" smtClean="0">
                <a:solidFill>
                  <a:srgbClr val="0070C0"/>
                </a:solidFill>
              </a:rPr>
              <a:t> годов.</a:t>
            </a:r>
            <a:endParaRPr lang="en-US" sz="1800" dirty="0" smtClean="0">
              <a:solidFill>
                <a:srgbClr val="0070C0"/>
              </a:solidFill>
            </a:endParaRPr>
          </a:p>
          <a:p>
            <a:pPr marL="0" indent="0" algn="just">
              <a:buNone/>
              <a:defRPr/>
            </a:pPr>
            <a:r>
              <a:rPr lang="en-US" sz="1800" dirty="0" smtClean="0">
                <a:solidFill>
                  <a:srgbClr val="0070C0"/>
                </a:solidFill>
              </a:rPr>
              <a:t>       </a:t>
            </a:r>
            <a:r>
              <a:rPr lang="ru-RU" sz="1800" dirty="0" smtClean="0">
                <a:solidFill>
                  <a:srgbClr val="0070C0"/>
                </a:solidFill>
              </a:rPr>
              <a:t>Надеемся</a:t>
            </a:r>
            <a:r>
              <a:rPr lang="ru-RU" sz="1800" dirty="0">
                <a:solidFill>
                  <a:srgbClr val="0070C0"/>
                </a:solidFill>
              </a:rPr>
              <a:t>, что представление бюджета Минераловодского городского округа в понятной и простой форме расскажет о том, кто и как пополняет муниципальную казну, как происходит её распределение, по каким социальным направлениям. </a:t>
            </a:r>
          </a:p>
          <a:p>
            <a:pPr marL="0" indent="0" algn="just">
              <a:buNone/>
              <a:defRPr/>
            </a:pPr>
            <a:r>
              <a:rPr lang="en-US" sz="1800" dirty="0" smtClean="0">
                <a:solidFill>
                  <a:srgbClr val="0070C0"/>
                </a:solidFill>
              </a:rPr>
              <a:t>       </a:t>
            </a:r>
            <a:r>
              <a:rPr lang="ru-RU" sz="1800" dirty="0" smtClean="0">
                <a:solidFill>
                  <a:srgbClr val="0070C0"/>
                </a:solidFill>
              </a:rPr>
              <a:t>Мы </a:t>
            </a:r>
            <a:r>
              <a:rPr lang="ru-RU" sz="1800" dirty="0">
                <a:solidFill>
                  <a:srgbClr val="0070C0"/>
                </a:solidFill>
              </a:rPr>
              <a:t>убеждены, что представленный материал окажется не только интересным с познавательной точки зрения, но и полезным в повседневной жизни. 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en-US" sz="1800" dirty="0" smtClean="0">
                <a:solidFill>
                  <a:srgbClr val="0070C0"/>
                </a:solidFill>
              </a:rPr>
              <a:t>       </a:t>
            </a:r>
            <a:r>
              <a:rPr lang="ru-RU" sz="1800" dirty="0" smtClean="0">
                <a:solidFill>
                  <a:srgbClr val="0070C0"/>
                </a:solidFill>
              </a:rPr>
              <a:t>В </a:t>
            </a:r>
            <a:r>
              <a:rPr lang="ru-RU" sz="1800" dirty="0">
                <a:solidFill>
                  <a:srgbClr val="0070C0"/>
                </a:solidFill>
              </a:rPr>
              <a:t>данном материале отражены основные параметры бюджета Минераловодского городского округа Ставропольского края на </a:t>
            </a:r>
            <a:r>
              <a:rPr lang="ru-RU" sz="1800" dirty="0" smtClean="0">
                <a:solidFill>
                  <a:srgbClr val="0070C0"/>
                </a:solidFill>
              </a:rPr>
              <a:t>202</a:t>
            </a:r>
            <a:r>
              <a:rPr lang="en-US" sz="1800" dirty="0" smtClean="0">
                <a:solidFill>
                  <a:srgbClr val="0070C0"/>
                </a:solidFill>
              </a:rPr>
              <a:t>3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>
                <a:solidFill>
                  <a:srgbClr val="0070C0"/>
                </a:solidFill>
              </a:rPr>
              <a:t>год и плановый период </a:t>
            </a:r>
            <a:r>
              <a:rPr lang="ru-RU" sz="1800" dirty="0" smtClean="0">
                <a:solidFill>
                  <a:srgbClr val="0070C0"/>
                </a:solidFill>
              </a:rPr>
              <a:t>202</a:t>
            </a:r>
            <a:r>
              <a:rPr lang="en-US" sz="1800" dirty="0" smtClean="0">
                <a:solidFill>
                  <a:srgbClr val="0070C0"/>
                </a:solidFill>
              </a:rPr>
              <a:t>4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>
                <a:solidFill>
                  <a:srgbClr val="0070C0"/>
                </a:solidFill>
              </a:rPr>
              <a:t>и </a:t>
            </a:r>
            <a:r>
              <a:rPr lang="ru-RU" sz="1800" dirty="0" smtClean="0">
                <a:solidFill>
                  <a:srgbClr val="0070C0"/>
                </a:solidFill>
              </a:rPr>
              <a:t>202</a:t>
            </a:r>
            <a:r>
              <a:rPr lang="en-US" sz="1800" dirty="0" smtClean="0">
                <a:solidFill>
                  <a:srgbClr val="0070C0"/>
                </a:solidFill>
              </a:rPr>
              <a:t>5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>
                <a:solidFill>
                  <a:srgbClr val="0070C0"/>
                </a:solidFill>
              </a:rPr>
              <a:t>годов, основные экономические показатели, основные направления бюджетной политики.</a:t>
            </a:r>
          </a:p>
          <a:p>
            <a:pPr marL="0" indent="0" algn="just">
              <a:buFont typeface="Wingdings" pitchFamily="2" charset="2"/>
              <a:buNone/>
              <a:defRPr/>
            </a:pPr>
            <a:endParaRPr lang="ru-RU" sz="1710" dirty="0" smtClean="0">
              <a:solidFill>
                <a:srgbClr val="0070C0"/>
              </a:solidFill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ru-RU" sz="1710" dirty="0" smtClean="0">
              <a:solidFill>
                <a:srgbClr val="0070C0"/>
              </a:solidFill>
            </a:endParaRPr>
          </a:p>
          <a:p>
            <a:pPr>
              <a:defRPr/>
            </a:pPr>
            <a:endParaRPr lang="ru-RU" sz="171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23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6" name="Заголовок 6"/>
          <p:cNvSpPr>
            <a:spLocks noGrp="1"/>
          </p:cNvSpPr>
          <p:nvPr>
            <p:ph type="title"/>
          </p:nvPr>
        </p:nvSpPr>
        <p:spPr>
          <a:xfrm>
            <a:off x="240079" y="1147434"/>
            <a:ext cx="8510588" cy="545837"/>
          </a:xfrm>
        </p:spPr>
        <p:txBody>
          <a:bodyPr anchor="t" anchorCtr="1">
            <a:noAutofit/>
          </a:bodyPr>
          <a:lstStyle/>
          <a:p>
            <a:pPr>
              <a:defRPr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безвозмездных поступлений от других бюджетов бюджетной системы РФ</a:t>
            </a:r>
            <a:endParaRPr lang="ru-RU" sz="1800" b="1" dirty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3786018"/>
              </p:ext>
            </p:extLst>
          </p:nvPr>
        </p:nvGraphicFramePr>
        <p:xfrm>
          <a:off x="76200" y="1676401"/>
          <a:ext cx="9067800" cy="39858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1517764"/>
              </p:ext>
            </p:extLst>
          </p:nvPr>
        </p:nvGraphicFramePr>
        <p:xfrm>
          <a:off x="4423385" y="1420352"/>
          <a:ext cx="4720615" cy="37902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9486043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983415" cy="2283925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безвозмездных поступлений от других бюджетов бюджетной системы РФ</a:t>
            </a:r>
            <a:endParaRPr lang="ru-RU" sz="1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1353" y="1650990"/>
            <a:ext cx="7848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Aft>
                <a:spcPct val="0"/>
              </a:spcAft>
              <a:buClr>
                <a:srgbClr val="CCECFF"/>
              </a:buClr>
              <a:buFont typeface="Wingdings" pitchFamily="2" charset="2"/>
              <a:buNone/>
            </a:pPr>
            <a:r>
              <a:rPr lang="ru-RU" sz="3000" b="1" i="1" dirty="0" smtClean="0">
                <a:solidFill>
                  <a:srgbClr val="000000"/>
                </a:solidFill>
                <a:latin typeface="Arial Black" panose="020B0A04020102020204" pitchFamily="34" charset="0"/>
                <a:cs typeface="Arial" charset="0"/>
              </a:rPr>
              <a:t>    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структуре безвозмездных поступлений за 2023 год основная доля – 59,3 процента или 1935766,8 тыс. рублей приходится на субвенции; </a:t>
            </a: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Aft>
                <a:spcPct val="0"/>
              </a:spcAft>
              <a:buClr>
                <a:srgbClr val="CCECFF"/>
              </a:buClr>
              <a:buFont typeface="Wingdings" pitchFamily="2" charset="2"/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процентов и 20 процентов соответственно на дотацию и субсидии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itchFamily="2" charset="2"/>
              <a:buNone/>
            </a:pPr>
            <a:endParaRPr lang="ru-RU" sz="3000" b="1" i="1" dirty="0">
              <a:solidFill>
                <a:srgbClr val="000000"/>
              </a:solidFill>
              <a:latin typeface="Arial Black" panose="020B0A04020102020204" pitchFamily="34" charset="0"/>
              <a:cs typeface="Arial" charset="0"/>
            </a:endParaRP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itchFamily="2" charset="2"/>
              <a:buNone/>
            </a:pPr>
            <a:endParaRPr lang="ru-RU" sz="3000" b="1" i="1" dirty="0">
              <a:solidFill>
                <a:srgbClr val="000000"/>
              </a:solidFill>
              <a:latin typeface="Arial Black" panose="020B0A04020102020204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5868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16706" y="899015"/>
            <a:ext cx="8510588" cy="756137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Рейтинг отраслей экономической деятельности в поступлении налоговых доходов в бюджет Минераловодского городского округа</a:t>
            </a:r>
            <a:endParaRPr lang="ru-RU" sz="18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7408253"/>
              </p:ext>
            </p:extLst>
          </p:nvPr>
        </p:nvGraphicFramePr>
        <p:xfrm>
          <a:off x="375048" y="1655152"/>
          <a:ext cx="8610599" cy="4352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350653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769406" y="1045571"/>
            <a:ext cx="7772400" cy="858960"/>
          </a:xfrm>
        </p:spPr>
        <p:txBody>
          <a:bodyPr>
            <a:normAutofit/>
          </a:bodyPr>
          <a:lstStyle/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РАБОТЕ АДМИНИСТРАЦИИ ПО ПРИВЛЕЧЕННИЮ ДОПОЛНИТЕЛЬНЫХ ДОХОДОВ В БЮДЖЕТ МИНЕРАЛОВОДСКОГО ГОРОДСКОГО ОКРУГА В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1761154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В </a:t>
            </a:r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году успешно реализован план мероприятий по росту доходов, оптимизации расходов бюджета Минераловодского городского округа Ставропольского края и сокращению муниципального долга Минераловодского городского округа Ставропольского края на 2023 -2025 годы, утвержденный распоряжением администрации Минераловодского городского округа Ставропольского края от 24.04.2023  №109-р.</a:t>
            </a:r>
          </a:p>
          <a:p>
            <a:pPr algn="just"/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Экономический </a:t>
            </a:r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 от вовлечения в хозяйственный оборот объектов недвижимости на территории Минераловодского городского округа Ставропольского края за отчетный период составил </a:t>
            </a: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2 710 тыс. </a:t>
            </a:r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рублей: </a:t>
            </a:r>
          </a:p>
          <a:p>
            <a:pPr algn="just"/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вовлечено в хозяйственный оборот 513 объектов недвижимого имущества, в том числе 484 земельных участков и 29 объектов недвижимости;</a:t>
            </a:r>
          </a:p>
          <a:p>
            <a:pPr algn="just"/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актуализировано </a:t>
            </a:r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68 сведений об объектах недвижимого имущества, выявлено 1028 объектов недвижимости, имеющих недостающие характеристики, из них: по 254 объектам уточнены сведения о правообладателях, по 509 объектам уточнены адреса местонахождения объектов, по 251 объекту оказана помощь физическим лицам в оформлении права собственности.</a:t>
            </a:r>
          </a:p>
          <a:p>
            <a:pPr algn="just"/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За </a:t>
            </a:r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год администрацией Минераловодского городского округа проведено 5 заседаний межведомственной комиссии, на которых рассматривались вопросы легализации заработной платы и сокращения задолженности по налоговым и неналоговым платежам</a:t>
            </a: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5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5060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802179" y="1045571"/>
            <a:ext cx="7772400" cy="858960"/>
          </a:xfrm>
        </p:spPr>
        <p:txBody>
          <a:bodyPr>
            <a:normAutofit/>
          </a:bodyPr>
          <a:lstStyle/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РАБОТЕ АДМИНИСТРАЦИИ ПО ПРИВЛЕЧЕННИЮ ДОПОЛНИТЕЛЬНЫХ ДОХОДОВ В БЮДЖЕТ МИНЕРАЛОВОДСКОГО ГОРОДСКОГО ОКРУГА В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1753985"/>
            <a:ext cx="91440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900" dirty="0" smtClean="0"/>
              <a:t>     </a:t>
            </a: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урегулирования задолженности по местным налогам осуществлялся контроль за своевременной уплатой имущественных налогов сотрудниками муниципальных казенных и бюджетных учреждений округа.</a:t>
            </a:r>
          </a:p>
          <a:p>
            <a:pPr algn="just"/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Организована </a:t>
            </a:r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информированию и урегулированию задолженности через МФЦ при обращении налогоплательщика за получением соответствующих услуг. </a:t>
            </a:r>
          </a:p>
          <a:p>
            <a:pPr algn="just"/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 </a:t>
            </a:r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реализации в 2023 году мероприятий по мобилизации доходов в местный бюджет дополнительно получено налоговых и неналоговых доходов на сумму </a:t>
            </a: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36 127 </a:t>
            </a:r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рублей.</a:t>
            </a:r>
          </a:p>
          <a:p>
            <a:pPr algn="just"/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 </a:t>
            </a:r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связи с введением с января текущего финансового года института единого налогового платежа изменились сроки уплаты всех налоговых платежей, а также порядок учета налоговых обязательств и уплаты налогов, что привело к увеличению количества ошибок, допускаемых налогоплательщиками при уплате налогов, и несвоевременному поступлению налоговых платежей в бюджеты.</a:t>
            </a:r>
          </a:p>
          <a:p>
            <a:pPr algn="just"/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В </a:t>
            </a:r>
            <a:r>
              <a:rPr lang="ru-RU" sz="1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целях стабилизации данной ситуации и недопущению сокращения объемов налоговых поступлений в местный бюджет проводилась активная информационная работа, согласованная с Межрайонной ИФНС № 9 по Ставропольскому краю. В социальной сети и на официальном сайте администрации Минераловодского городского округа размещено 60 информационных материалов (листовки, брошюры, памятки, буклеты, таблицы, уведомления), разъясняющих налогоплательщикам правила, порядок, реквизиты и сроки уплаты налоговых платежей, правильность заполнения и своевременность предоставления налоговых уведомлений.</a:t>
            </a:r>
          </a:p>
        </p:txBody>
      </p:sp>
    </p:spTree>
    <p:extLst>
      <p:ext uri="{BB962C8B-B14F-4D97-AF65-F5344CB8AC3E}">
        <p14:creationId xmlns:p14="http://schemas.microsoft.com/office/powerpoint/2010/main" val="14374190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806334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28600" y="806335"/>
            <a:ext cx="8686800" cy="301869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налоговых расходов Минераловодского городского округа</a:t>
            </a:r>
            <a:endParaRPr lang="ru-RU" sz="16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737035"/>
              </p:ext>
            </p:extLst>
          </p:nvPr>
        </p:nvGraphicFramePr>
        <p:xfrm>
          <a:off x="0" y="1108204"/>
          <a:ext cx="9144002" cy="46800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9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50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88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423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58119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6628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Категория плательщиков налогов, для которых предусмотрены налоговые льготы, освобождения и иные преференции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начала действия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прекращения действия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выпадающих доходов (тыс. рублей)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Критерии целесообразности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Критерии результативности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Эффективность налоговой льготы (да/нет)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30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соответствие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целям муниципальной программы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Востребованность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индикатора достижения целей муниципальной программы Минераловодского городского округа, в связи с предоставлением налоговых льгот, освобождений и иных преференций по налогам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Достижение индикатора </a:t>
                      </a:r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муниципальной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программы  (план/факт)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40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0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268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46,63%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1,6/0,5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07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Вдовы ветеранов ВОВ, </a:t>
                      </a:r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вдовы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ветеранов боевых действий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01.01.2022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установлена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4,85%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объема земельного налога, не поступившего в бюджет в связи с предоставлением налоговых льгот, к общему объему земельного налога, поступившего в бюджет от физических лиц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0,6/0,01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07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Труженники тыла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01.01.2022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установлена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5,45%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объема земельного налога, не поступившего в бюджет в связи с предоставлением налоговых льгот, к общему объему земельного налога, поступившего в бюджет от физических лиц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0,2/0,01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275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Супруга (супруг), погибшего (умершего) военнослужащего при исполнении обязанностей военной службы (служебных обязанностей) не вступившая (не вступивший) в повторный брак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01.01.2022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установлена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объема земельного налога, не поступившего в бюджет в связи с предоставлением налоговых льгот, к общему объему земельного налога, поступившего в бюджет от физических лиц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0,1/0,04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952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Родители (усыновители) погибшего (умершего) военнослужащего при исполнении обязанностей военной службы (служебных обязанностей)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01.01.2022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установлена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объема земельного налога, не поступившего в бюджет в связи с предоставлением налоговых льгот, к общему объему земельного налога, поступившего в бюджет от физических лиц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0,1/0,14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07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Пенсионеры в отношении одного земельного участка для хранения автотранспорта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01.01.2022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установлена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 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53,68%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объема земельного налога, не поступившего в бюджет в связи с предоставлением налоговых льгот, к общему объему земельного налога, поступившего в бюджет от физических лиц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0,6/0,3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50" marR="1850" marT="185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53705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532014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70411" y="532015"/>
            <a:ext cx="8686800" cy="301869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налоговых расходов Минераловодского городского округа</a:t>
            </a:r>
            <a:endParaRPr lang="ru-RU" sz="16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424032"/>
              </p:ext>
            </p:extLst>
          </p:nvPr>
        </p:nvGraphicFramePr>
        <p:xfrm>
          <a:off x="0" y="833884"/>
          <a:ext cx="9144000" cy="4947372"/>
        </p:xfrm>
        <a:graphic>
          <a:graphicData uri="http://schemas.openxmlformats.org/drawingml/2006/table">
            <a:tbl>
              <a:tblPr/>
              <a:tblGrid>
                <a:gridCol w="228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50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3195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6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граждане, проходящие (проходившие) военную службу в Вооруженных силах, воинских формированиях и органах, в которых предусмотрена военная служба, проходящие (проходившие) службу в войсках национальной гвардии, полиции, принимающие (принимавшие) участие в СВО, либо их супруга (супруг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01.01.2022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31.12.2022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да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Доля объема земельного налога, не поступившего в бюджет в связи с предоставлением налоговых льгот, к общему объему земельного налога, поступившего в бюджет от физических лиц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0,28/0,0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да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02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7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граждане, заключившие контракт о пребывании в добровольческом формировании (о добровольном содействии в выполнении задач, возложенных на Вооруженные Силы РФ) и участвующие (участвовавшие) в СВО, либо их супруга (супруг)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01.01.2022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31.12.2022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да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Доля объема земельного налога, не поступившего в бюджет в связи с предоставлением налоговых льгот, к общему объему земельного налога, поступившего в бюджет от физических лиц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0,17/0,0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да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97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8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граждане, призванные на военную службу по мобилизации в Вооруженные силы Российской Федерации в соответствии с Указом Президента РФ от 21 сентября 2022      № 647 «Об объявлении частичной мобилизации в Российской Федерации», либо их супруга (супруг)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01.01.2022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31.12.2022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 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да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Доля объема земельного налога, не поступившего в бюджет в связи с предоставлением налоговых льгот, к общему объему земельного налога, поступившего в бюджет от физических лиц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0,99/0,0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да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04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9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граждане, заключившие контракт (контракты) об участии в СВО общей продолжительностью не менее 6 месяцев и направленные военным комиссариатом Ставропольского края для участия в СВО, либо их супруга (супруг)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01.01.2022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31.12.2022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 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да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 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Доля объема земельного налога, не поступившего в бюджет в связи с предоставлением налоговых льгот, к общему объему земельного налога, поступившего в бюджет от физических лиц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0,17/0,0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да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403" marR="2403" marT="2403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4201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16706" y="923192"/>
            <a:ext cx="8510588" cy="782515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бюджетной политики Минераловодского городского округа на 2023 год</a:t>
            </a:r>
          </a:p>
        </p:txBody>
      </p:sp>
      <p:sp>
        <p:nvSpPr>
          <p:cNvPr id="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52400" y="1705707"/>
            <a:ext cx="8720138" cy="197985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indent="0">
              <a:buClr>
                <a:srgbClr val="FF3300"/>
              </a:buClr>
              <a:buNone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Обеспечение долгосрочной сбалансированности и финансовой устойчивости местного бюджета.</a:t>
            </a:r>
          </a:p>
          <a:p>
            <a:pPr marL="0" indent="0">
              <a:buClr>
                <a:srgbClr val="FF3300"/>
              </a:buClr>
              <a:buNone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Оптимизация бюджетных расходов с одновременным определением  их приоритетности и повышения эффективности финансовых ресурсов.</a:t>
            </a:r>
          </a:p>
          <a:p>
            <a:pPr marL="0" indent="0">
              <a:buClr>
                <a:srgbClr val="FF3300"/>
              </a:buClr>
              <a:buNone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Обеспечение прозрачности и открытости муниципальных финансов.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52400" y="3160733"/>
            <a:ext cx="9144000" cy="20928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indent="342900" algn="ctr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задачами бюджетной политики  являются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342900" algn="ctr"/>
            <a:endParaRPr lang="ru-RU" sz="1600" b="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Clr>
                <a:srgbClr val="FF3300"/>
              </a:buClr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рименение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программно-целевых методов бюджетного планирования;    </a:t>
            </a:r>
          </a:p>
          <a:p>
            <a:pPr algn="l">
              <a:buClr>
                <a:srgbClr val="FF3300"/>
              </a:buClr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Повышение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и результативности использования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имеющихся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инструментов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программно-целевого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управления;   </a:t>
            </a:r>
          </a:p>
          <a:p>
            <a:pPr algn="l">
              <a:buClr>
                <a:srgbClr val="FF3300"/>
              </a:buClr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повышения качества оказания муниципальных услуг (работ);</a:t>
            </a:r>
          </a:p>
          <a:p>
            <a:pPr algn="l">
              <a:buClr>
                <a:srgbClr val="FF3300"/>
              </a:buClr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Повышение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использования бюджетных средств;                                 </a:t>
            </a:r>
          </a:p>
          <a:p>
            <a:pPr algn="l">
              <a:buClr>
                <a:srgbClr val="FF3300"/>
              </a:buClr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Исполнение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полном объеме публичных обязательств переда населением</a:t>
            </a:r>
            <a:r>
              <a:rPr lang="ru-RU" sz="1600" b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921846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731520"/>
          </a:xfrm>
          <a:prstGeom prst="rect">
            <a:avLst/>
          </a:prstGeom>
        </p:spPr>
      </p:pic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16705" y="624633"/>
            <a:ext cx="8510588" cy="553916"/>
          </a:xfrm>
        </p:spPr>
        <p:txBody>
          <a:bodyPr>
            <a:normAutofit/>
          </a:bodyPr>
          <a:lstStyle/>
          <a:p>
            <a:pPr eaLnBrk="1" hangingPunct="1"/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Приоритетными расходами местного бюджета являются:</a:t>
            </a:r>
          </a:p>
        </p:txBody>
      </p:sp>
      <p:sp>
        <p:nvSpPr>
          <p:cNvPr id="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1029659"/>
            <a:ext cx="9085811" cy="3716909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Clr>
                <a:srgbClr val="FF3300"/>
              </a:buClr>
              <a:buNone/>
            </a:pPr>
            <a:r>
              <a:rPr lang="ru-RU" sz="4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Выплату </a:t>
            </a:r>
            <a:r>
              <a:rPr lang="ru-RU" sz="4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персоналу в целях обеспечения выполнения функций органами  местного самоуправления, отраслевыми (функциональными) органами администрации Минераловодского муниципального округа Ставропольского края, муниципальными казенными учреждениями Минераловодского муниципального округа Ставропольского края;</a:t>
            </a:r>
          </a:p>
          <a:p>
            <a:pPr marL="0" indent="0" algn="just">
              <a:buClr>
                <a:srgbClr val="FF3300"/>
              </a:buClr>
              <a:buNone/>
            </a:pPr>
            <a:r>
              <a:rPr lang="ru-RU" sz="4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Уплату </a:t>
            </a:r>
            <a:r>
              <a:rPr lang="ru-RU" sz="4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налогов, сборов и иных платежей;</a:t>
            </a:r>
          </a:p>
          <a:p>
            <a:pPr marL="0" indent="0" algn="just">
              <a:buClr>
                <a:srgbClr val="FF3300"/>
              </a:buClr>
              <a:buNone/>
            </a:pPr>
            <a:r>
              <a:rPr lang="ru-RU" sz="4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Социальное </a:t>
            </a:r>
            <a:r>
              <a:rPr lang="ru-RU" sz="4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и иные выплаты населению, а также услуг по  перечислению, почтовому переводу (доставке, вручению) социальных выплат населению;</a:t>
            </a:r>
          </a:p>
          <a:p>
            <a:pPr marL="0" indent="0" algn="just">
              <a:buClr>
                <a:srgbClr val="FF3300"/>
              </a:buClr>
              <a:buNone/>
            </a:pPr>
            <a:r>
              <a:rPr lang="ru-RU" sz="4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Финансовое </a:t>
            </a:r>
            <a:r>
              <a:rPr lang="ru-RU" sz="4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мероприятий, связанных с профилактикой и устранением последствий распространения </a:t>
            </a:r>
            <a:r>
              <a:rPr lang="ru-RU" sz="46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коронавирусной</a:t>
            </a:r>
            <a:r>
              <a:rPr lang="ru-RU" sz="4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инфекции, с предотвращением влияния ухудшения экономической ситуации на развитие отраслей экономики на территории Минераловодского муниципального округа  Ставропольского края;</a:t>
            </a:r>
          </a:p>
          <a:p>
            <a:pPr marL="0" indent="0" algn="just">
              <a:buClr>
                <a:srgbClr val="FF3300"/>
              </a:buClr>
              <a:buNone/>
            </a:pPr>
            <a:r>
              <a:rPr lang="ru-RU" sz="4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Оплату </a:t>
            </a:r>
            <a:r>
              <a:rPr lang="ru-RU" sz="4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коммунальных услуг и услуг связи;</a:t>
            </a:r>
          </a:p>
          <a:p>
            <a:pPr marL="0" indent="0" algn="just">
              <a:buClr>
                <a:srgbClr val="FF3300"/>
              </a:buClr>
              <a:buNone/>
            </a:pPr>
            <a:r>
              <a:rPr lang="ru-RU" sz="4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Оплату </a:t>
            </a:r>
            <a:r>
              <a:rPr lang="ru-RU" sz="4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горюче-смазочных материалов;</a:t>
            </a:r>
          </a:p>
          <a:p>
            <a:pPr marL="0" indent="0" algn="just">
              <a:buClr>
                <a:srgbClr val="FF3300"/>
              </a:buClr>
              <a:buNone/>
            </a:pPr>
            <a:r>
              <a:rPr lang="ru-RU" sz="4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Приобретение </a:t>
            </a:r>
            <a:r>
              <a:rPr lang="ru-RU" sz="4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продуктов питания и оплату услуг по организации питания для муниципальных учреждений образования Минераловодского муниципального округа Ставропольского края;</a:t>
            </a:r>
          </a:p>
          <a:p>
            <a:pPr marL="0" indent="0" algn="just">
              <a:buClr>
                <a:srgbClr val="FF3300"/>
              </a:buClr>
              <a:buNone/>
            </a:pPr>
            <a:r>
              <a:rPr lang="ru-RU" sz="4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Оплату </a:t>
            </a:r>
            <a:r>
              <a:rPr lang="ru-RU" sz="4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договоров гражданско-правового характера, заключенных с физическими лицами;</a:t>
            </a:r>
          </a:p>
          <a:p>
            <a:pPr marL="0" indent="0" algn="just">
              <a:buClr>
                <a:srgbClr val="FF3300"/>
              </a:buClr>
              <a:buNone/>
            </a:pPr>
            <a:r>
              <a:rPr lang="ru-RU" sz="4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Обслуживание </a:t>
            </a:r>
            <a:r>
              <a:rPr lang="ru-RU" sz="4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погашение муниципального долга Минераловодского муниципального округа Ставропольского края;</a:t>
            </a:r>
          </a:p>
          <a:p>
            <a:pPr marL="0" indent="0" algn="just">
              <a:buClr>
                <a:srgbClr val="FF3300"/>
              </a:buClr>
              <a:buNone/>
            </a:pPr>
            <a:r>
              <a:rPr lang="ru-RU" sz="4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Предоставление </a:t>
            </a:r>
            <a:r>
              <a:rPr lang="ru-RU" sz="4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субсидий муниципальным бюджетным учреждениям Минераловодского муниципального округа Ставропольского края на финансовое обеспечение выполнения муниципального задания на оказание муниципальных услуг (выполнение работ) в части расходов, указанных в пунктах 7.1.- 7.8. настоящей части;</a:t>
            </a:r>
          </a:p>
          <a:p>
            <a:pPr marL="0" indent="0" algn="just">
              <a:buClr>
                <a:srgbClr val="FF3300"/>
              </a:buClr>
              <a:buNone/>
            </a:pPr>
            <a:r>
              <a:rPr lang="ru-RU" sz="4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Предоставление </a:t>
            </a:r>
            <a:r>
              <a:rPr lang="ru-RU" sz="4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субсидий муниципальным бюджетным учреждениям Минераловодского муниципального округа Ставропольского края на цели, не связанные с оказанием ими в соответствии с муниципальным заданием муниципальных услуг (выполнением работ), в части расходов, указанных в пунктах 7.1.- 7.8. настоящей части;</a:t>
            </a:r>
          </a:p>
          <a:p>
            <a:pPr marL="0" indent="0" algn="just">
              <a:buClr>
                <a:srgbClr val="FF3300"/>
              </a:buClr>
              <a:buNone/>
            </a:pPr>
            <a:r>
              <a:rPr lang="ru-RU" sz="4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Финансовое </a:t>
            </a:r>
            <a:r>
              <a:rPr lang="ru-RU" sz="4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мероприятий, источником финансового обеспечения которых являются средства резервного фонда администрации Минераловодского муниципального округа Ставропольского края;</a:t>
            </a:r>
          </a:p>
          <a:p>
            <a:pPr marL="0" indent="0" algn="just">
              <a:buClr>
                <a:srgbClr val="FF3300"/>
              </a:buClr>
              <a:buNone/>
            </a:pPr>
            <a:r>
              <a:rPr lang="ru-RU" sz="4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Реализацию мероприятий национальных (региональных) проектов </a:t>
            </a:r>
          </a:p>
          <a:p>
            <a:pPr marL="0" indent="0" algn="just">
              <a:buClr>
                <a:srgbClr val="FF3300"/>
              </a:buClr>
              <a:buNone/>
            </a:pPr>
            <a:r>
              <a:rPr lang="ru-RU" sz="4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Реализацию </a:t>
            </a:r>
            <a:r>
              <a:rPr lang="ru-RU" sz="4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программ Минераловодского муниципального округа Ставропольского края, направленных на достижение целей, показателей и результатов соответствующих федеральных (региональных) проектов (программ) в рамках реализации национальных проектов;</a:t>
            </a:r>
          </a:p>
          <a:p>
            <a:pPr marL="0" indent="0" algn="just">
              <a:buClr>
                <a:srgbClr val="FF3300"/>
              </a:buClr>
              <a:buNone/>
            </a:pPr>
            <a:r>
              <a:rPr lang="ru-RU" sz="4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Исполнение </a:t>
            </a:r>
            <a:r>
              <a:rPr lang="ru-RU" sz="4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иных расходных обязательств Минераловодского муниципального округа Ставропольского края,  </a:t>
            </a:r>
            <a:r>
              <a:rPr lang="ru-RU" sz="46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софинансирование</a:t>
            </a:r>
            <a:r>
              <a:rPr lang="ru-RU" sz="4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которых осуществляется из бюджета Ставропольского края.</a:t>
            </a:r>
          </a:p>
          <a:p>
            <a:pPr marL="0" indent="0">
              <a:buClr>
                <a:srgbClr val="FF3300"/>
              </a:buClr>
              <a:buNone/>
            </a:pPr>
            <a:endParaRPr lang="ru-RU" sz="2800" b="1" i="1" dirty="0" smtClean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95967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931984"/>
            <a:ext cx="9144000" cy="756139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расходов местного бюджета в разрезе разделов подразделов кодов бюджетной классификации расходов бюджетов за 2023  год</a:t>
            </a:r>
            <a:endParaRPr lang="ru-RU" sz="18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224035"/>
              </p:ext>
            </p:extLst>
          </p:nvPr>
        </p:nvGraphicFramePr>
        <p:xfrm>
          <a:off x="55077" y="1688123"/>
          <a:ext cx="9067798" cy="41126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60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29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60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04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823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920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>
                          <a:solidFill>
                            <a:srgbClr val="0070C0"/>
                          </a:solidFill>
                          <a:effectLst/>
                        </a:rPr>
                        <a:t>Рз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Наименование 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Утверждено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70C0"/>
                          </a:solidFill>
                          <a:effectLst/>
                        </a:rPr>
                        <a:t>Исполнено</a:t>
                      </a:r>
                      <a:endParaRPr lang="ru-RU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70C0"/>
                          </a:solidFill>
                          <a:effectLst/>
                        </a:rPr>
                        <a:t>Процент исполнения,%</a:t>
                      </a:r>
                      <a:endParaRPr lang="ru-RU" sz="14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698"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01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Общегосударственные вопросы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323 </a:t>
                      </a:r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973,18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317 </a:t>
                      </a:r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985,42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98,15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139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03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Национальная безопасность и правоохранительная деятельность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24 </a:t>
                      </a:r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585,16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24 </a:t>
                      </a:r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281,84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98,77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04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Национальная экономика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595 </a:t>
                      </a:r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794,94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551 </a:t>
                      </a:r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843,14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92,62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05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Жилищно-коммунальное хозяйство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784 </a:t>
                      </a:r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906,44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366 </a:t>
                      </a:r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831,67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46,74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06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Охрана окружающей среды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 </a:t>
                      </a:r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359,96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 </a:t>
                      </a:r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359,96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100,00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0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07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Образование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1 952 </a:t>
                      </a:r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660,66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1 897 </a:t>
                      </a:r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960,76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97,20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0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08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Культура, кинематография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165 </a:t>
                      </a:r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797,39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164 </a:t>
                      </a:r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180,11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99,02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0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10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Социальная политика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1 401 </a:t>
                      </a:r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894,85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1 400 </a:t>
                      </a:r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014,83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99,87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0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11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Физическая культура и спорт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17 </a:t>
                      </a:r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874,98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17 </a:t>
                      </a:r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730,26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99,19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4141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13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Обслуживание государственного и муниципального долга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15 </a:t>
                      </a:r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710,66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15 </a:t>
                      </a:r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118,88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96,23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41416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 smtClean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  <a:p>
                      <a:pPr algn="l" fontAlgn="b"/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Всего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5 284 </a:t>
                      </a:r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558,23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4 757 </a:t>
                      </a:r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306,87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90,02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6557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1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16706" y="953609"/>
            <a:ext cx="8510588" cy="65942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«БЮДЖЕТ ДЛЯ ГРАЖДАН» ?</a:t>
            </a:r>
          </a:p>
        </p:txBody>
      </p:sp>
      <p:sp>
        <p:nvSpPr>
          <p:cNvPr id="17" name="Rectangle 3"/>
          <p:cNvSpPr txBox="1">
            <a:spLocks noRot="1" noChangeArrowheads="1"/>
          </p:cNvSpPr>
          <p:nvPr/>
        </p:nvSpPr>
        <p:spPr>
          <a:xfrm>
            <a:off x="316706" y="1521070"/>
            <a:ext cx="8540750" cy="297473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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-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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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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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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Font typeface="Wingdings" pitchFamily="2" charset="2"/>
              <a:buNone/>
            </a:pPr>
            <a:r>
              <a:rPr lang="en-US" altLang="ru-RU" sz="1400" dirty="0" smtClean="0">
                <a:solidFill>
                  <a:srgbClr val="0070C0"/>
                </a:solidFill>
                <a:latin typeface="Times New Roman" pitchFamily="18" charset="0"/>
              </a:rPr>
              <a:t>     </a:t>
            </a:r>
            <a:r>
              <a:rPr lang="ru-RU" altLang="ru-RU" sz="1600" dirty="0" smtClean="0">
                <a:solidFill>
                  <a:srgbClr val="0070C0"/>
                </a:solidFill>
                <a:latin typeface="Times New Roman" pitchFamily="18" charset="0"/>
              </a:rPr>
              <a:t>Бюджет для граждан» – аналитический документ, разрабатываемый в целях предоставления гражданам актуальной информации о бюджете в формате, доступном для широкого круга пользователей. </a:t>
            </a:r>
            <a:endParaRPr lang="en-US" altLang="ru-RU" sz="1600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600" i="1" dirty="0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en-US" sz="1600" i="1" dirty="0" smtClean="0">
                <a:solidFill>
                  <a:srgbClr val="00B0F0"/>
                </a:solidFill>
                <a:latin typeface="Times New Roman" pitchFamily="18" charset="0"/>
              </a:rPr>
              <a:t>   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</a:rPr>
              <a:t>В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</a:rPr>
              <a:t>представленной информации отражены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</a:rPr>
              <a:t>показатели исполнения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</a:rPr>
              <a:t>бюджета Минераловодского городского округа на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</a:rPr>
              <a:t>202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</a:rPr>
              <a:t>3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</a:rPr>
              <a:t>год и плановый период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</a:rPr>
              <a:t>202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</a:rPr>
              <a:t>4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</a:rPr>
              <a:t>и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</a:rPr>
              <a:t>202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</a:rPr>
              <a:t>5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</a:rPr>
              <a:t>годов. «Бюджет для граждан» нацелен на получение обратной связи от граждан, которым интересны современные проблемы муниципальных финансов в муниципальном образовании.</a:t>
            </a:r>
          </a:p>
          <a:p>
            <a:pPr marL="0" indent="0" algn="just">
              <a:spcBef>
                <a:spcPts val="0"/>
              </a:spcBef>
              <a:buFont typeface="Wingdings" pitchFamily="2" charset="2"/>
              <a:buNone/>
            </a:pPr>
            <a:endParaRPr lang="ru-RU" altLang="ru-RU" sz="1400" b="1" dirty="0" smtClean="0">
              <a:solidFill>
                <a:srgbClr val="0070C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813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16706" y="949568"/>
            <a:ext cx="8510588" cy="553916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расходов местного бюджета в разрезе разделов подразделов кодов бюджетной классификации расходов бюджетов за 2023  год</a:t>
            </a:r>
            <a:endParaRPr lang="ru-RU" sz="1800" b="1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9247771"/>
              </p:ext>
            </p:extLst>
          </p:nvPr>
        </p:nvGraphicFramePr>
        <p:xfrm>
          <a:off x="74816" y="1802606"/>
          <a:ext cx="9069184" cy="39981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5851868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16706" y="975233"/>
            <a:ext cx="8510588" cy="792021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b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МУНИЦИПАЛЬНЫЕ ПРОГРАММЫ?</a:t>
            </a: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3452" y="1899138"/>
            <a:ext cx="8903494" cy="1318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solidFill>
                  <a:srgbClr val="0070C0"/>
                </a:solidFill>
              </a:rPr>
              <a:t>Муниципальная программа </a:t>
            </a:r>
            <a:r>
              <a:rPr lang="ru-RU" sz="1800" dirty="0" smtClean="0">
                <a:solidFill>
                  <a:srgbClr val="0070C0"/>
                </a:solidFill>
              </a:rPr>
              <a:t>– это документ, определяющий: </a:t>
            </a:r>
          </a:p>
          <a:p>
            <a:pPr marL="285750" indent="-285750" algn="l">
              <a:buFontTx/>
              <a:buChar char="-"/>
            </a:pPr>
            <a:r>
              <a:rPr lang="ru-RU" sz="1800" dirty="0" smtClean="0">
                <a:solidFill>
                  <a:srgbClr val="0070C0"/>
                </a:solidFill>
              </a:rPr>
              <a:t>Цели и задачи муниципальной политики в определённой сфере;</a:t>
            </a:r>
          </a:p>
          <a:p>
            <a:pPr marL="285750" indent="-285750" algn="l">
              <a:buFontTx/>
              <a:buChar char="-"/>
            </a:pPr>
            <a:r>
              <a:rPr lang="ru-RU" sz="1800" dirty="0" smtClean="0">
                <a:solidFill>
                  <a:srgbClr val="0070C0"/>
                </a:solidFill>
              </a:rPr>
              <a:t>Способы их достижения;</a:t>
            </a:r>
          </a:p>
          <a:p>
            <a:pPr marL="285750" indent="-285750" algn="l">
              <a:buFontTx/>
              <a:buChar char="-"/>
            </a:pPr>
            <a:r>
              <a:rPr lang="ru-RU" sz="1800" dirty="0" smtClean="0">
                <a:solidFill>
                  <a:srgbClr val="0070C0"/>
                </a:solidFill>
              </a:rPr>
              <a:t>Примерные объемы используемых финансовых ресурсов.</a:t>
            </a:r>
          </a:p>
          <a:p>
            <a:pPr algn="l"/>
            <a:endParaRPr lang="ru-RU" sz="1800" dirty="0" smtClean="0">
              <a:solidFill>
                <a:srgbClr val="0070C0"/>
              </a:solidFill>
            </a:endParaRPr>
          </a:p>
          <a:p>
            <a:pPr marL="285750" indent="-285750" algn="l">
              <a:buFontTx/>
              <a:buChar char="-"/>
            </a:pP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27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36794" y="888023"/>
            <a:ext cx="8308975" cy="64183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муниципальных программ Минераловодского городского округа </a:t>
            </a:r>
          </a:p>
        </p:txBody>
      </p:sp>
      <p:sp>
        <p:nvSpPr>
          <p:cNvPr id="7" name="Rectangle 3"/>
          <p:cNvSpPr>
            <a:spLocks noGrp="1" noRot="1" noChangeArrowheads="1"/>
          </p:cNvSpPr>
          <p:nvPr>
            <p:ph sz="half" idx="1"/>
          </p:nvPr>
        </p:nvSpPr>
        <p:spPr>
          <a:xfrm>
            <a:off x="38163" y="606669"/>
            <a:ext cx="8540750" cy="64799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900" b="1" i="1" dirty="0" smtClean="0">
                <a:solidFill>
                  <a:srgbClr val="0000FF"/>
                </a:solidFill>
                <a:effectLst/>
              </a:rPr>
              <a:t>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900" b="1" i="1" dirty="0" smtClean="0">
              <a:solidFill>
                <a:srgbClr val="0000FF"/>
              </a:solidFill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900" b="1" i="1" dirty="0" smtClean="0">
                <a:solidFill>
                  <a:srgbClr val="0000FF"/>
                </a:solidFill>
                <a:effectLst/>
              </a:rPr>
              <a:t>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b="1" i="1" dirty="0" smtClean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b="1" i="1" dirty="0" smtClean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b="1" i="1" dirty="0" smtClean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i="1" dirty="0" smtClean="0">
                <a:effectLst/>
              </a:rPr>
              <a:t>      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«Совершенствование организации деятельности органов местного самоуправления»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«Управление финансами»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«Обеспечение безопасности»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«Развитие транспортной системы и обеспечение   безопасности дорожного движения»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«Развитие жилищно-коммунального хозяйства»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«Развитие образования»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«Развитие культуры»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«Развитие экономики»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«Социальная политика»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физической культуры и спорта»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молодежной политики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«Экология и охрана окружающей среды»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«Энергосбережение и повышение энергетической эффективности»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градостроительства, строительства и архитектуры»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сельского хозяйства»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«Управление имуществом»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«Формирование современной городской среды»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600" b="1" i="1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028681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4592"/>
          </a:xfrm>
          <a:prstGeom prst="rect">
            <a:avLst/>
          </a:prstGeom>
        </p:spPr>
      </p:pic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75139" y="347297"/>
            <a:ext cx="8839200" cy="79130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  <a:effectLst/>
              </a:rPr>
              <a:t/>
            </a:r>
            <a:b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  <a:effectLst/>
              </a:rPr>
            </a:br>
            <a: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  <a:effectLst/>
              </a:rPr>
              <a:t/>
            </a:r>
            <a:b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  <a:effectLst/>
              </a:rPr>
            </a:br>
            <a:r>
              <a:rPr lang="ru-RU" altLang="ru-RU" sz="2800" b="1" i="1" dirty="0">
                <a:solidFill>
                  <a:schemeClr val="tx2">
                    <a:lumMod val="50000"/>
                  </a:schemeClr>
                </a:solidFill>
                <a:effectLst/>
              </a:rPr>
              <a:t/>
            </a:r>
            <a:br>
              <a:rPr lang="ru-RU" altLang="ru-RU" sz="2800" b="1" i="1" dirty="0">
                <a:solidFill>
                  <a:schemeClr val="tx2">
                    <a:lumMod val="50000"/>
                  </a:schemeClr>
                </a:solidFill>
                <a:effectLst/>
              </a:rPr>
            </a:br>
            <a: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  <a:effectLst/>
              </a:rPr>
              <a:t/>
            </a:r>
            <a:b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  <a:effectLst/>
              </a:rPr>
            </a:br>
            <a:r>
              <a:rPr lang="ru-RU" altLang="ru-RU" sz="2800" b="1" i="1" dirty="0">
                <a:solidFill>
                  <a:schemeClr val="tx2">
                    <a:lumMod val="50000"/>
                  </a:schemeClr>
                </a:solidFill>
                <a:effectLst/>
              </a:rPr>
              <a:t/>
            </a:r>
            <a:br>
              <a:rPr lang="ru-RU" altLang="ru-RU" sz="2800" b="1" i="1" dirty="0">
                <a:solidFill>
                  <a:schemeClr val="tx2">
                    <a:lumMod val="50000"/>
                  </a:schemeClr>
                </a:solidFill>
                <a:effectLst/>
              </a:rPr>
            </a:br>
            <a: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  <a:effectLst/>
              </a:rPr>
              <a:t/>
            </a:r>
            <a:b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  <a:effectLst/>
              </a:rPr>
            </a:br>
            <a:r>
              <a:rPr lang="ru-RU" alt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Объем бюджетных ассигнований на реализацию муниципальных программ </a:t>
            </a:r>
            <a:br>
              <a:rPr lang="ru-RU" alt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Минераловодского городского </a:t>
            </a:r>
            <a:r>
              <a:rPr lang="ru-RU" altLang="ru-RU" sz="20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округа</a:t>
            </a:r>
            <a:r>
              <a:rPr lang="ru-RU" alt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  <a:effectLst/>
              </a:rPr>
              <a:t/>
            </a:r>
            <a:b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  <a:effectLst/>
              </a:rPr>
            </a:br>
            <a:r>
              <a:rPr lang="ru-RU" altLang="ru-RU" sz="2800" b="1" i="1" dirty="0">
                <a:solidFill>
                  <a:schemeClr val="tx2">
                    <a:lumMod val="50000"/>
                  </a:schemeClr>
                </a:solidFill>
                <a:effectLst/>
              </a:rPr>
              <a:t/>
            </a:r>
            <a:br>
              <a:rPr lang="ru-RU" altLang="ru-RU" sz="2800" b="1" i="1" dirty="0">
                <a:solidFill>
                  <a:schemeClr val="tx2">
                    <a:lumMod val="50000"/>
                  </a:schemeClr>
                </a:solidFill>
                <a:effectLst/>
              </a:rPr>
            </a:br>
            <a: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  <a:effectLst/>
              </a:rPr>
              <a:t/>
            </a:r>
            <a:b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  <a:effectLst/>
              </a:rPr>
            </a:br>
            <a:endParaRPr lang="ru-RU" altLang="ru-RU" sz="2800" b="1" i="1" dirty="0" smtClean="0">
              <a:solidFill>
                <a:srgbClr val="B5FC74"/>
              </a:solidFill>
              <a:effectLst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75139" y="1138605"/>
            <a:ext cx="8510587" cy="1308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">
              <a:defRPr/>
            </a:pP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         </a:t>
            </a:r>
            <a:b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 ассигнований по целевым статьям (ЦСР) (муниципальным программам), классификации расходов 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бюджетов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5938922"/>
              </p:ext>
            </p:extLst>
          </p:nvPr>
        </p:nvGraphicFramePr>
        <p:xfrm>
          <a:off x="0" y="1992821"/>
          <a:ext cx="9144000" cy="37905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73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7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07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67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01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452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5902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 </a:t>
                      </a:r>
                      <a:endParaRPr lang="ru-RU" sz="1000" u="none" strike="noStrike" dirty="0" smtClean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2022 </a:t>
                      </a:r>
                      <a:r>
                        <a:rPr lang="ru-RU" sz="10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 </a:t>
                      </a:r>
                      <a:endParaRPr lang="ru-RU" sz="1000" u="none" strike="noStrike" dirty="0" smtClean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2023 </a:t>
                      </a:r>
                      <a:r>
                        <a:rPr lang="ru-RU" sz="10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первоначальный план</a:t>
                      </a:r>
                      <a:endParaRPr lang="ru-RU" sz="10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90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90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05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Минераловодского городского округа "Совершенствование организации деятельности органов местного самоуправления"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67 084,10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 </a:t>
                      </a:r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187,76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65 998,37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61 109,08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31 584,20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70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Минераловодского городского округа "Управление финансами"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84 594,14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85 386,83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94 373,03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93 661,29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93 672,85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870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Минераловодского городского округа "Обеспечение безопасности"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42 776,99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43 288,91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45 959,01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28 738,10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r>
                        <a:rPr lang="ru-RU" sz="1000" b="1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748,48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605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Минераловодского городского округа "Развитие транспортной системы и обеспечение безопасности дорожного движения "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320 876,99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606 813,52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548 745,02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49 669,03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49 348,76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837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Минераловодского городского округа "Развитие жилищно-коммунального хозяйства"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185 842,43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155 407,75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281 087,97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73 972,86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64 385,20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870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Минераловодского городского округа "Развитие образования"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1 595 451,43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1 713 763,00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1 733 165,90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626 946,72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510 140,81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870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Минераловодского городского округа "Развитие культуры"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206 270,11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194 770,49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183 319,42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232 974,06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432 307,94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870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Минераловодского городского округа "Развитие экономики"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129,12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198,85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0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00,00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396,50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416,50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870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Минераловодского городского округа "Социальная политика 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1 171 078,50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1 380 281,54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0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253 645,16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0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334 857,95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1 405 242,63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394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0626"/>
            <a:ext cx="9144001" cy="98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459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694593"/>
            <a:ext cx="9144000" cy="89681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effectLst/>
              </a:rPr>
              <a:t/>
            </a:r>
            <a:br>
              <a:rPr lang="ru-RU" sz="1600" b="1" dirty="0" smtClean="0">
                <a:solidFill>
                  <a:schemeClr val="tx2">
                    <a:lumMod val="50000"/>
                  </a:schemeClr>
                </a:solidFill>
                <a:effectLst/>
              </a:rPr>
            </a:b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         </a:t>
            </a:r>
            <a:b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 ассигнований по целевым статьям (ЦСР) (муниципальным программам) классификации расходов </a:t>
            </a: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бюджетов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effectLst/>
              </a:rPr>
              <a:t/>
            </a:r>
            <a:br>
              <a:rPr lang="ru-RU" sz="1600" b="1" dirty="0" smtClean="0">
                <a:solidFill>
                  <a:schemeClr val="tx2">
                    <a:lumMod val="50000"/>
                  </a:schemeClr>
                </a:solidFill>
                <a:effectLst/>
              </a:rPr>
            </a:br>
            <a:endParaRPr lang="ru-RU" sz="1600" b="1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graphicFrame>
        <p:nvGraphicFramePr>
          <p:cNvPr id="7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8070754"/>
              </p:ext>
            </p:extLst>
          </p:nvPr>
        </p:nvGraphicFramePr>
        <p:xfrm>
          <a:off x="0" y="1486699"/>
          <a:ext cx="9144001" cy="43839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37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05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04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53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4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4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577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</a:t>
                      </a:r>
                    </a:p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</a:t>
                      </a:r>
                      <a:r>
                        <a:rPr lang="ru-RU" sz="100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</a:t>
                      </a:r>
                      <a:r>
                        <a:rPr lang="ru-RU" sz="10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</a:t>
                      </a:r>
                    </a:p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</a:t>
                      </a:r>
                      <a:r>
                        <a:rPr lang="ru-RU" sz="100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</a:t>
                      </a:r>
                      <a:r>
                        <a:rPr lang="ru-RU" sz="10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первоначальный план</a:t>
                      </a:r>
                      <a:endParaRPr lang="ru-RU" sz="10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7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7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554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Минераловодского городского округа "Развитие физической культуры и спорта"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34 584,99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26 765,67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30 189,99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29 596,50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r>
                        <a:rPr lang="ru-RU" sz="1000" b="1" i="0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572,19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Минераловодского городского округа "Развитие молодежной политики"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2 732,52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3 255,27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3 292,25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3 367,17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3 367,17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554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Минераловодского городского округа "Экология и охрана окружающей среды "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302,45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540,59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317,21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217,56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000" b="1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554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Минераловодского городского округа "Энергосбережение и повышение энергетической эффективности" 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13 378,48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7 555,59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1 980,37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586,56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702,06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554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Минераловодского городского округа "Развитие градостроительства, строительства и архитектуры"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8 969,12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7 582,93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9 474,80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7 688,78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688,78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Минераловодского городского округа "Развитие сельского хозяйства"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22 296,87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8 397,55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4 833,29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4 833,29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4 833,29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Минераловодского городского округа "Управление имуществом"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78 979,03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77 383,98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80 423,26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71 257,12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71 376,78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554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Минераловодского городского округа "Обеспечение жильем молодых семей"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7 564,34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6554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Минераловодского городского округа "Формирование современной городской среды"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97 573,45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  <a:r>
                        <a:rPr lang="ru-RU" sz="1000" b="1" i="0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911,38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240 236,09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047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Всего: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3 940 485,06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4 494 491,61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4 577 341,14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3 619 872,57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3 733 387,64</a:t>
                      </a:r>
                      <a:endParaRPr lang="ru-RU" sz="10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72416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0626"/>
            <a:ext cx="9144001" cy="98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4592"/>
          </a:xfrm>
          <a:prstGeom prst="rect">
            <a:avLst/>
          </a:prstGeom>
        </p:spPr>
      </p:pic>
      <p:sp>
        <p:nvSpPr>
          <p:cNvPr id="6" name="Rectangle 47"/>
          <p:cNvSpPr>
            <a:spLocks noGrp="1" noChangeArrowheads="1"/>
          </p:cNvSpPr>
          <p:nvPr>
            <p:ph type="title"/>
          </p:nvPr>
        </p:nvSpPr>
        <p:spPr>
          <a:xfrm>
            <a:off x="0" y="694593"/>
            <a:ext cx="9144000" cy="609600"/>
          </a:xfrm>
          <a:noFill/>
          <a:scene3d>
            <a:camera prst="obliqueBottomRight"/>
            <a:lightRig rig="threePt" dir="t"/>
          </a:scene3d>
          <a:sp3d>
            <a:bevelT w="165100" prst="coolSlant"/>
            <a:bevelB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ru-RU" alt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«Совершенствование организации деятельности органов местного самоуправления»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729376"/>
              </p:ext>
            </p:extLst>
          </p:nvPr>
        </p:nvGraphicFramePr>
        <p:xfrm>
          <a:off x="24939" y="1389185"/>
          <a:ext cx="9093662" cy="4334607"/>
        </p:xfrm>
        <a:graphic>
          <a:graphicData uri="http://schemas.openxmlformats.org/drawingml/2006/table">
            <a:tbl>
              <a:tblPr/>
              <a:tblGrid>
                <a:gridCol w="4580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89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57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57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24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181"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2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2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2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2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54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"Развитие муниципальной службы"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112,85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77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"Информатизация органов местного самоуправления"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7 595,18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7 150,19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2 974,02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977,18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48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"Противодействие коррупции в органах местного самоуправления Минераловодского городского округа"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93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"Обеспечение публичной деятельности и информационной открытости органов местного самоуправления Минераловодского городского округа"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3 749,76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3 306,51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540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"Снижение административных барьеров, оптимизация и повышение качества предоставления государственных и муниципальных услуг в Минераловодском городском округе"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27 048,02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26 858,48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1 110,80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25 487,03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256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"Обеспечение реализации программы и общепрограммные мероприятия"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28 638,03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23 687,29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23 687,18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23 687,18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933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"Развитие и улучшение материально-технического оснащения отраслевых (функциональных) органов администрации Минераловодского городского округа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2 895,69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2218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0626"/>
            <a:ext cx="9144001" cy="98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4592"/>
          </a:xfrm>
          <a:prstGeom prst="rect">
            <a:avLst/>
          </a:prstGeom>
        </p:spPr>
      </p:pic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-70339" y="773723"/>
            <a:ext cx="9144000" cy="67700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ru-RU" altLang="ru-RU" sz="2400" b="1" i="1" dirty="0" smtClean="0">
                <a:solidFill>
                  <a:srgbClr val="0000FF"/>
                </a:solidFill>
                <a:effectLst/>
              </a:rPr>
              <a:t/>
            </a:r>
            <a:br>
              <a:rPr lang="ru-RU" altLang="ru-RU" sz="2400" b="1" i="1" dirty="0" smtClean="0">
                <a:solidFill>
                  <a:srgbClr val="0000FF"/>
                </a:solidFill>
                <a:effectLst/>
              </a:rPr>
            </a:br>
            <a:r>
              <a:rPr lang="ru-RU" altLang="ru-RU" sz="20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«Управление финансами»</a:t>
            </a:r>
            <a:r>
              <a:rPr lang="ru-RU" altLang="ru-RU" sz="2400" b="1" i="1" dirty="0" smtClean="0">
                <a:solidFill>
                  <a:srgbClr val="0000FF"/>
                </a:solidFill>
                <a:effectLst/>
              </a:rPr>
              <a:t/>
            </a:r>
            <a:br>
              <a:rPr lang="ru-RU" altLang="ru-RU" sz="2400" b="1" i="1" dirty="0" smtClean="0">
                <a:solidFill>
                  <a:srgbClr val="0000FF"/>
                </a:solidFill>
                <a:effectLst/>
              </a:rPr>
            </a:br>
            <a:r>
              <a:rPr lang="ru-RU" altLang="ru-RU" sz="2400" b="1" i="1" dirty="0" smtClean="0">
                <a:solidFill>
                  <a:srgbClr val="0000FF"/>
                </a:solidFill>
                <a:effectLst/>
              </a:rPr>
              <a:t>                                                                                      </a:t>
            </a:r>
            <a:r>
              <a:rPr lang="ru-RU" altLang="ru-RU" sz="1000" i="1" dirty="0" smtClean="0">
                <a:solidFill>
                  <a:srgbClr val="0066FF"/>
                </a:solidFill>
                <a:effectLst/>
                <a:latin typeface="Verdana" pitchFamily="34" charset="0"/>
              </a:rPr>
              <a:t/>
            </a:r>
            <a:br>
              <a:rPr lang="ru-RU" altLang="ru-RU" sz="1000" i="1" dirty="0" smtClean="0">
                <a:solidFill>
                  <a:srgbClr val="0066FF"/>
                </a:solidFill>
                <a:effectLst/>
                <a:latin typeface="Verdana" pitchFamily="34" charset="0"/>
              </a:rPr>
            </a:br>
            <a:endParaRPr lang="ru-RU" altLang="ru-RU" sz="1000" i="1" dirty="0" smtClean="0">
              <a:solidFill>
                <a:srgbClr val="0066FF"/>
              </a:solidFill>
              <a:effectLst/>
              <a:latin typeface="Verdana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183099"/>
              </p:ext>
            </p:extLst>
          </p:nvPr>
        </p:nvGraphicFramePr>
        <p:xfrm>
          <a:off x="4763" y="1362807"/>
          <a:ext cx="9144000" cy="2028786"/>
        </p:xfrm>
        <a:graphic>
          <a:graphicData uri="http://schemas.openxmlformats.org/drawingml/2006/table">
            <a:tbl>
              <a:tblPr/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1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77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77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45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9851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500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"Повышение сбалансированности и устойчивости бюджетной системы"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62 825,70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67 263,55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63 695,05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48 458,85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266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"Обеспечение реализации программы и </a:t>
                      </a:r>
                      <a:r>
                        <a:rPr lang="ru-RU" sz="1600" b="0" i="0" u="none" strike="noStrike" dirty="0" err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общепрограммные</a:t>
                      </a:r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мероприятия"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21 768,44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20 696,97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20 612,01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20 611,81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1426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0626"/>
            <a:ext cx="9144001" cy="98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4592"/>
          </a:xfrm>
          <a:prstGeom prst="rect">
            <a:avLst/>
          </a:prstGeom>
        </p:spPr>
      </p:pic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984738" y="483577"/>
            <a:ext cx="6699738" cy="76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algn="r"/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«Обеспечение безопасности»</a:t>
            </a:r>
            <a:r>
              <a:rPr lang="en-US" alt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endParaRPr lang="ru-RU" altLang="ru-RU" sz="1800" b="1" i="1" dirty="0" smtClean="0"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054586"/>
              </p:ext>
            </p:extLst>
          </p:nvPr>
        </p:nvGraphicFramePr>
        <p:xfrm>
          <a:off x="16626" y="1099038"/>
          <a:ext cx="9110749" cy="4536830"/>
        </p:xfrm>
        <a:graphic>
          <a:graphicData uri="http://schemas.openxmlformats.org/drawingml/2006/table">
            <a:tbl>
              <a:tblPr/>
              <a:tblGrid>
                <a:gridCol w="45635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8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93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93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97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0375"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929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"Защита населения от чрезвычайных </a:t>
                      </a:r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ситуаций«</a:t>
                      </a:r>
                    </a:p>
                    <a:p>
                      <a:pPr algn="l" fontAlgn="b"/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21 588,70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22 932,03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22 314,68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20 794,78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929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"Обеспечение пожарной </a:t>
                      </a:r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безопасности«</a:t>
                      </a:r>
                    </a:p>
                    <a:p>
                      <a:pPr algn="l" fontAlgn="b"/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7 173,17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4 061,12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977,33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929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"Безопасный Минераловодский городской </a:t>
                      </a:r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округ«</a:t>
                      </a:r>
                    </a:p>
                    <a:p>
                      <a:pPr algn="l" fontAlgn="b"/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324,59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2874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"Профилактика терроризма и экстремизма на территории Минераловодского городского </a:t>
                      </a:r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округа«</a:t>
                      </a:r>
                    </a:p>
                    <a:p>
                      <a:pPr algn="l" fontAlgn="b"/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13 665,53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15 283,88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149,26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542,47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9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"Профилактика незаконного потребления и оборота наркотиков"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1528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0626"/>
            <a:ext cx="9144001" cy="98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4592"/>
          </a:xfrm>
          <a:prstGeom prst="rect">
            <a:avLst/>
          </a:prstGeom>
        </p:spPr>
      </p:pic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70338" y="562709"/>
            <a:ext cx="9144000" cy="8792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ru-RU" altLang="ru-RU" sz="18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Минераловодского городского округа </a:t>
            </a:r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транспортной </a:t>
            </a:r>
            <a:r>
              <a:rPr lang="ru-RU" altLang="ru-RU" sz="18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и обеспечение безопасности дорожного </a:t>
            </a:r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движения»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09020"/>
              </p:ext>
            </p:extLst>
          </p:nvPr>
        </p:nvGraphicFramePr>
        <p:xfrm>
          <a:off x="24939" y="1441939"/>
          <a:ext cx="9119062" cy="3068355"/>
        </p:xfrm>
        <a:graphic>
          <a:graphicData uri="http://schemas.openxmlformats.org/drawingml/2006/table">
            <a:tbl>
              <a:tblPr/>
              <a:tblGrid>
                <a:gridCol w="46300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20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01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01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66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7326"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034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"Модернизация улично-дорожной сети"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34 792,60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74 272,82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034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"Содержание улично-дорожной сети"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283 375,28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378 805,24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47 950,92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47 910,25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034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"Обеспечение безопасности дорожного движения"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2 709,11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1 000,00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1831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0626"/>
            <a:ext cx="9144001" cy="98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4592"/>
          </a:xfrm>
          <a:prstGeom prst="rect">
            <a:avLst/>
          </a:prstGeom>
        </p:spPr>
      </p:pic>
      <p:sp>
        <p:nvSpPr>
          <p:cNvPr id="6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694593"/>
            <a:ext cx="9144000" cy="66821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</a:t>
            </a:r>
            <a:b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жилищно-коммунального хозяйства»                           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999843"/>
              </p:ext>
            </p:extLst>
          </p:nvPr>
        </p:nvGraphicFramePr>
        <p:xfrm>
          <a:off x="-8312" y="1389185"/>
          <a:ext cx="9152313" cy="4317022"/>
        </p:xfrm>
        <a:graphic>
          <a:graphicData uri="http://schemas.openxmlformats.org/drawingml/2006/table">
            <a:tbl>
              <a:tblPr/>
              <a:tblGrid>
                <a:gridCol w="4617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5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0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0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77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2216"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269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"Переселение граждан из аварийного жилищного фонда"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1 698,38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202,37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76 611,10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307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"Капитальный ремонт общего имущества в многоквартирных домах Минераловодского городского округа"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854,36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1 000,00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269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"Развитие коммунального хозяйства"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4 160,88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2 570,29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2 470,29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2 470,29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364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"Содержание и ремонт объектов внешнего благоустройства, памятников истории и культуры, находящихся на территории Минераловодского городского округа"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154 278,34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109 177,72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67 148,32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71 053,68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269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"Обеспечение реализации программы и общепрограммные мероприятия"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24 850,47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20 613,63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20 502,98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17 807,06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748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624254" y="843348"/>
            <a:ext cx="7772400" cy="65942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ГЛОССАРИЙ</a:t>
            </a:r>
            <a:endParaRPr lang="ru-RU" sz="18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-61546" y="1389185"/>
            <a:ext cx="9144000" cy="4411540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33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Глоссарий</a:t>
            </a:r>
            <a:r>
              <a:rPr lang="ru-RU" sz="33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 лат. </a:t>
            </a:r>
            <a:r>
              <a:rPr lang="ru-RU" sz="33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glossarium</a:t>
            </a:r>
            <a:r>
              <a:rPr lang="ru-RU" sz="3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«собрание глосс») — словарь узкоспециализированных терминов в какой-либо отрасли знаний с толкованием, иногда переводом на другой язык, комментариями и примерами</a:t>
            </a:r>
            <a:r>
              <a:rPr lang="ru-RU" sz="33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Собрание глосс (иноязычных или непонятных слов в тексте книги с толкованием) и собственно глоссарий стал предшественником словаря.</a:t>
            </a:r>
          </a:p>
          <a:p>
            <a:pPr algn="just"/>
            <a:r>
              <a:rPr lang="ru-RU" altLang="ru-RU" sz="3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3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altLang="ru-RU" sz="3300" b="1" dirty="0" smtClean="0">
                <a:solidFill>
                  <a:srgbClr val="0070C0"/>
                </a:solidFill>
              </a:rPr>
              <a:t>Администратор </a:t>
            </a:r>
            <a:r>
              <a:rPr lang="ru-RU" altLang="ru-RU" sz="3300" b="1" dirty="0">
                <a:solidFill>
                  <a:srgbClr val="0070C0"/>
                </a:solidFill>
              </a:rPr>
              <a:t>доходов бюджета </a:t>
            </a:r>
            <a:r>
              <a:rPr lang="ru-RU" altLang="ru-RU" sz="3300" dirty="0">
                <a:solidFill>
                  <a:srgbClr val="0070C0"/>
                </a:solidFill>
              </a:rPr>
              <a:t>- органы государственной власти, органы местного самоуправления, органы управления государственными внебюджетными фондами, ЦБ РФ, а также бюджетные учреждения, созданные органами государственной власти и органами местного самоуправления, осуществляющие в соответствии с законодательством РФ контроль за правильностью исчисления, полнотой и своевременностью уплаты, начисление, учет, взыскание и принятие решений о возврате (зачете) излишне уплаченных (взысканных) платежей, пеней и штрафов по ним, являющихся доходами бюджетов бюджетной системы </a:t>
            </a:r>
            <a:r>
              <a:rPr lang="ru-RU" altLang="ru-RU" sz="3300" dirty="0" smtClean="0">
                <a:solidFill>
                  <a:srgbClr val="0070C0"/>
                </a:solidFill>
              </a:rPr>
              <a:t>РФ.</a:t>
            </a:r>
          </a:p>
          <a:p>
            <a:pPr algn="just"/>
            <a:r>
              <a:rPr lang="ru-RU" altLang="ru-RU" sz="3300" dirty="0">
                <a:solidFill>
                  <a:srgbClr val="0070C0"/>
                </a:solidFill>
              </a:rPr>
              <a:t> </a:t>
            </a:r>
            <a:r>
              <a:rPr lang="ru-RU" altLang="ru-RU" sz="3300" dirty="0" smtClean="0">
                <a:solidFill>
                  <a:srgbClr val="0070C0"/>
                </a:solidFill>
              </a:rPr>
              <a:t>         </a:t>
            </a:r>
            <a:r>
              <a:rPr lang="ru-RU" altLang="ru-RU" sz="3300" b="1" dirty="0" smtClean="0">
                <a:solidFill>
                  <a:srgbClr val="0070C0"/>
                </a:solidFill>
              </a:rPr>
              <a:t>Безвозмездные </a:t>
            </a:r>
            <a:r>
              <a:rPr lang="ru-RU" altLang="ru-RU" sz="3300" b="1" dirty="0">
                <a:solidFill>
                  <a:srgbClr val="0070C0"/>
                </a:solidFill>
              </a:rPr>
              <a:t>поступления </a:t>
            </a:r>
            <a:r>
              <a:rPr lang="ru-RU" altLang="ru-RU" sz="3300" dirty="0">
                <a:solidFill>
                  <a:srgbClr val="0070C0"/>
                </a:solidFill>
              </a:rPr>
              <a:t>- это финансовая помощь из бюджетов других уровней (межбюджетные трансферты), от физических и юридических </a:t>
            </a:r>
            <a:r>
              <a:rPr lang="ru-RU" altLang="ru-RU" sz="3300" dirty="0" smtClean="0">
                <a:solidFill>
                  <a:srgbClr val="0070C0"/>
                </a:solidFill>
              </a:rPr>
              <a:t>лиц.</a:t>
            </a:r>
          </a:p>
          <a:p>
            <a:pPr algn="just"/>
            <a:r>
              <a:rPr lang="ru-RU" altLang="ru-RU" sz="3300" dirty="0" smtClean="0">
                <a:solidFill>
                  <a:srgbClr val="0070C0"/>
                </a:solidFill>
              </a:rPr>
              <a:t>          </a:t>
            </a:r>
            <a:r>
              <a:rPr lang="ru-RU" altLang="ru-RU" sz="3300" b="1" dirty="0" smtClean="0">
                <a:solidFill>
                  <a:srgbClr val="0070C0"/>
                </a:solidFill>
              </a:rPr>
              <a:t>Бюджет</a:t>
            </a:r>
            <a:r>
              <a:rPr lang="ru-RU" altLang="ru-RU" sz="3300" dirty="0" smtClean="0">
                <a:solidFill>
                  <a:srgbClr val="0070C0"/>
                </a:solidFill>
              </a:rPr>
              <a:t> </a:t>
            </a:r>
            <a:r>
              <a:rPr lang="ru-RU" altLang="ru-RU" sz="3300" dirty="0">
                <a:solidFill>
                  <a:srgbClr val="0070C0"/>
                </a:solidFill>
              </a:rPr>
              <a:t>– форма образования и расходования денежных средств, предназначенных для финансового обеспечения задач и функций государства и местного </a:t>
            </a:r>
            <a:r>
              <a:rPr lang="ru-RU" altLang="ru-RU" sz="3300" dirty="0" smtClean="0">
                <a:solidFill>
                  <a:srgbClr val="0070C0"/>
                </a:solidFill>
              </a:rPr>
              <a:t>самоуправления.</a:t>
            </a:r>
          </a:p>
          <a:p>
            <a:pPr algn="just"/>
            <a:r>
              <a:rPr lang="ru-RU" altLang="ru-RU" sz="3300" dirty="0">
                <a:solidFill>
                  <a:srgbClr val="0070C0"/>
                </a:solidFill>
              </a:rPr>
              <a:t> </a:t>
            </a:r>
            <a:r>
              <a:rPr lang="ru-RU" altLang="ru-RU" sz="3300" dirty="0" smtClean="0">
                <a:solidFill>
                  <a:srgbClr val="0070C0"/>
                </a:solidFill>
              </a:rPr>
              <a:t>       </a:t>
            </a:r>
            <a:r>
              <a:rPr lang="ru-RU" altLang="ru-RU" sz="3300" dirty="0">
                <a:solidFill>
                  <a:srgbClr val="0070C0"/>
                </a:solidFill>
              </a:rPr>
              <a:t> </a:t>
            </a:r>
            <a:r>
              <a:rPr lang="ru-RU" altLang="ru-RU" sz="3300" b="1" dirty="0" smtClean="0">
                <a:solidFill>
                  <a:srgbClr val="0070C0"/>
                </a:solidFill>
              </a:rPr>
              <a:t>Бюджетная </a:t>
            </a:r>
            <a:r>
              <a:rPr lang="ru-RU" altLang="ru-RU" sz="3300" b="1" dirty="0">
                <a:solidFill>
                  <a:srgbClr val="0070C0"/>
                </a:solidFill>
              </a:rPr>
              <a:t>классификация </a:t>
            </a:r>
            <a:r>
              <a:rPr lang="ru-RU" altLang="ru-RU" sz="3300" dirty="0">
                <a:solidFill>
                  <a:srgbClr val="0070C0"/>
                </a:solidFill>
              </a:rPr>
              <a:t>- группировка доходов и расходов бюджетов всех уровней бюджетной системы РФ, а также </a:t>
            </a:r>
            <a:r>
              <a:rPr lang="ru-RU" altLang="ru-RU" sz="3300" dirty="0" smtClean="0">
                <a:solidFill>
                  <a:srgbClr val="0070C0"/>
                </a:solidFill>
              </a:rPr>
              <a:t>источников </a:t>
            </a:r>
            <a:r>
              <a:rPr lang="ru-RU" altLang="ru-RU" sz="3300" dirty="0">
                <a:solidFill>
                  <a:srgbClr val="0070C0"/>
                </a:solidFill>
              </a:rPr>
              <a:t>финансирования дефицитов этих бюджетов, используемая для составления и исполнения </a:t>
            </a:r>
            <a:r>
              <a:rPr lang="ru-RU" altLang="ru-RU" sz="3300" dirty="0" smtClean="0">
                <a:solidFill>
                  <a:srgbClr val="0070C0"/>
                </a:solidFill>
              </a:rPr>
              <a:t>бюджетов.</a:t>
            </a:r>
          </a:p>
          <a:p>
            <a:pPr algn="just"/>
            <a:r>
              <a:rPr lang="ru-RU" altLang="ru-RU" sz="3300" dirty="0">
                <a:solidFill>
                  <a:srgbClr val="0070C0"/>
                </a:solidFill>
              </a:rPr>
              <a:t> </a:t>
            </a:r>
            <a:r>
              <a:rPr lang="ru-RU" altLang="ru-RU" sz="3300" dirty="0" smtClean="0">
                <a:solidFill>
                  <a:srgbClr val="0070C0"/>
                </a:solidFill>
              </a:rPr>
              <a:t>        </a:t>
            </a:r>
            <a:r>
              <a:rPr lang="ru-RU" altLang="ru-RU" sz="3300" b="1" dirty="0" smtClean="0">
                <a:solidFill>
                  <a:srgbClr val="0070C0"/>
                </a:solidFill>
              </a:rPr>
              <a:t>Бюджетный </a:t>
            </a:r>
            <a:r>
              <a:rPr lang="ru-RU" altLang="ru-RU" sz="3300" b="1" dirty="0">
                <a:solidFill>
                  <a:srgbClr val="0070C0"/>
                </a:solidFill>
              </a:rPr>
              <a:t>кредит </a:t>
            </a:r>
            <a:r>
              <a:rPr lang="ru-RU" altLang="ru-RU" sz="3300" dirty="0">
                <a:solidFill>
                  <a:srgbClr val="0070C0"/>
                </a:solidFill>
              </a:rPr>
              <a:t>– это денежные средства, предоставляемые бюджетом другому бюджету бюджетной системы Российской Федерации, юридическому лицу (за исключением государственных (муниципальных) учреждений), иностранному государству, иностранному юридическому лицу на возвратной и возмездной </a:t>
            </a:r>
            <a:r>
              <a:rPr lang="ru-RU" altLang="ru-RU" sz="3300" dirty="0" smtClean="0">
                <a:solidFill>
                  <a:srgbClr val="0070C0"/>
                </a:solidFill>
              </a:rPr>
              <a:t>основах.</a:t>
            </a:r>
          </a:p>
          <a:p>
            <a:pPr algn="just"/>
            <a:r>
              <a:rPr lang="ru-RU" altLang="ru-RU" sz="3300" dirty="0">
                <a:solidFill>
                  <a:srgbClr val="0070C0"/>
                </a:solidFill>
              </a:rPr>
              <a:t> </a:t>
            </a:r>
            <a:r>
              <a:rPr lang="ru-RU" altLang="ru-RU" sz="3300" dirty="0" smtClean="0">
                <a:solidFill>
                  <a:srgbClr val="0070C0"/>
                </a:solidFill>
              </a:rPr>
              <a:t>        </a:t>
            </a:r>
            <a:r>
              <a:rPr lang="ru-RU" altLang="ru-RU" sz="3300" b="1" dirty="0" smtClean="0">
                <a:solidFill>
                  <a:srgbClr val="0070C0"/>
                </a:solidFill>
              </a:rPr>
              <a:t>Бюджетный </a:t>
            </a:r>
            <a:r>
              <a:rPr lang="ru-RU" altLang="ru-RU" sz="3300" b="1" dirty="0">
                <a:solidFill>
                  <a:srgbClr val="0070C0"/>
                </a:solidFill>
              </a:rPr>
              <a:t>период </a:t>
            </a:r>
            <a:r>
              <a:rPr lang="ru-RU" altLang="ru-RU" sz="3300" dirty="0">
                <a:solidFill>
                  <a:srgbClr val="0070C0"/>
                </a:solidFill>
              </a:rPr>
              <a:t>– отрезок времени, охватывающий все стадии бюджетного планирования. Начинается бюджетный период с момента начала работы по составлению проекта бюджета и завершается утверждением отчета о его </a:t>
            </a:r>
            <a:r>
              <a:rPr lang="ru-RU" altLang="ru-RU" sz="3300" dirty="0" smtClean="0">
                <a:solidFill>
                  <a:srgbClr val="0070C0"/>
                </a:solidFill>
              </a:rPr>
              <a:t>исполнении.</a:t>
            </a:r>
          </a:p>
          <a:p>
            <a:pPr algn="just"/>
            <a:r>
              <a:rPr lang="ru-RU" altLang="ru-RU" sz="3300" dirty="0">
                <a:solidFill>
                  <a:srgbClr val="0070C0"/>
                </a:solidFill>
              </a:rPr>
              <a:t> </a:t>
            </a:r>
            <a:r>
              <a:rPr lang="ru-RU" altLang="ru-RU" sz="3300" dirty="0" smtClean="0">
                <a:solidFill>
                  <a:srgbClr val="0070C0"/>
                </a:solidFill>
              </a:rPr>
              <a:t>        </a:t>
            </a:r>
            <a:r>
              <a:rPr lang="ru-RU" altLang="ru-RU" sz="3300" b="1" dirty="0" smtClean="0">
                <a:solidFill>
                  <a:srgbClr val="0070C0"/>
                </a:solidFill>
              </a:rPr>
              <a:t>Бюджетный </a:t>
            </a:r>
            <a:r>
              <a:rPr lang="ru-RU" altLang="ru-RU" sz="3300" b="1" dirty="0">
                <a:solidFill>
                  <a:srgbClr val="0070C0"/>
                </a:solidFill>
              </a:rPr>
              <a:t>процесс </a:t>
            </a:r>
            <a:r>
              <a:rPr lang="ru-RU" altLang="ru-RU" sz="3300" dirty="0">
                <a:solidFill>
                  <a:srgbClr val="0070C0"/>
                </a:solidFill>
              </a:rPr>
              <a:t>- деятельность по составлению проекта бюджета, его рассмотрению, утверждению, исполнению, составлению отчета об исполнении и его </a:t>
            </a:r>
            <a:r>
              <a:rPr lang="ru-RU" altLang="ru-RU" sz="3300" dirty="0" smtClean="0">
                <a:solidFill>
                  <a:srgbClr val="0070C0"/>
                </a:solidFill>
              </a:rPr>
              <a:t>утверждению.</a:t>
            </a:r>
          </a:p>
          <a:p>
            <a:pPr algn="just"/>
            <a:r>
              <a:rPr lang="ru-RU" altLang="ru-RU" sz="3300" dirty="0">
                <a:solidFill>
                  <a:srgbClr val="0070C0"/>
                </a:solidFill>
              </a:rPr>
              <a:t> </a:t>
            </a:r>
            <a:r>
              <a:rPr lang="ru-RU" altLang="ru-RU" sz="3300" dirty="0" smtClean="0">
                <a:solidFill>
                  <a:srgbClr val="0070C0"/>
                </a:solidFill>
              </a:rPr>
              <a:t>        </a:t>
            </a:r>
            <a:r>
              <a:rPr lang="ru-RU" altLang="ru-RU" sz="3300" b="1" dirty="0" smtClean="0">
                <a:solidFill>
                  <a:srgbClr val="0070C0"/>
                </a:solidFill>
              </a:rPr>
              <a:t>Бюджетная </a:t>
            </a:r>
            <a:r>
              <a:rPr lang="ru-RU" altLang="ru-RU" sz="3300" b="1" dirty="0">
                <a:solidFill>
                  <a:srgbClr val="0070C0"/>
                </a:solidFill>
              </a:rPr>
              <a:t>система Российской Федерации</a:t>
            </a:r>
            <a:r>
              <a:rPr lang="ru-RU" altLang="ru-RU" sz="3300" dirty="0">
                <a:solidFill>
                  <a:srgbClr val="0070C0"/>
                </a:solidFill>
              </a:rPr>
              <a:t> - совокупность всех бюджетов в РФ: федерального, региональных, местных, государственных внебюджетных фондов.</a:t>
            </a:r>
          </a:p>
          <a:p>
            <a:pPr algn="just"/>
            <a:endParaRPr lang="ru-RU" sz="1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47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0626"/>
            <a:ext cx="9144001" cy="98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4592"/>
          </a:xfrm>
          <a:prstGeom prst="rect">
            <a:avLst/>
          </a:prstGeom>
        </p:spPr>
      </p:pic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-143608" y="553914"/>
            <a:ext cx="9144000" cy="63304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«Развитие образования»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084762"/>
              </p:ext>
            </p:extLst>
          </p:nvPr>
        </p:nvGraphicFramePr>
        <p:xfrm>
          <a:off x="8791" y="1186961"/>
          <a:ext cx="9151834" cy="3293360"/>
        </p:xfrm>
        <a:graphic>
          <a:graphicData uri="http://schemas.openxmlformats.org/drawingml/2006/table">
            <a:tbl>
              <a:tblPr/>
              <a:tblGrid>
                <a:gridCol w="42722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34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91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03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365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3312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605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"Развитие системы дошкольного, общего и дополнительного образования"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1 545 914,97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1 672 503,95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1 369 027,01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1 356 765,80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199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"Поддержка детей-сирот и детей, оставшихся без попечения родителей"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14 909,49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16 133,20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16 745,38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17 364,24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199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"Обеспечение реализации программы и </a:t>
                      </a:r>
                      <a:r>
                        <a:rPr lang="ru-RU" sz="1400" b="0" i="0" u="none" strike="noStrike" dirty="0" err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общепрограммные</a:t>
                      </a:r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мероприятия"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34 626,97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35 017,98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34 023,70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33 937,03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8264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0626"/>
            <a:ext cx="9144001" cy="98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4592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94593"/>
            <a:ext cx="8991600" cy="443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«Развитие культуры»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705130"/>
              </p:ext>
            </p:extLst>
          </p:nvPr>
        </p:nvGraphicFramePr>
        <p:xfrm>
          <a:off x="0" y="1137656"/>
          <a:ext cx="9144000" cy="3875649"/>
        </p:xfrm>
        <a:graphic>
          <a:graphicData uri="http://schemas.openxmlformats.org/drawingml/2006/table">
            <a:tbl>
              <a:tblPr/>
              <a:tblGrid>
                <a:gridCol w="4580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35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77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77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45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213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335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"Развитие дополнительного образования в сфере культуры"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46 947,76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37 230,48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106 016,47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44 224,54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335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"Организация содержательного досуга населения"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111 484,88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100 657,55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64 244,92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71 807,94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335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"Развитие системы библиотечного обслуживания"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42 965,48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45 666,63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45 630,97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48 516,05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0335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"Обеспечение реализации программы и общепрограммные мероприятия"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4 871,99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4 319,89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4 305,26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4 305,26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4160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0626"/>
            <a:ext cx="9144001" cy="98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4592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44062"/>
            <a:ext cx="9144000" cy="2989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«Развитие экономики»</a:t>
            </a:r>
            <a:r>
              <a:rPr lang="ru-RU" altLang="ru-RU" sz="2400" b="1" i="1" dirty="0" smtClean="0">
                <a:solidFill>
                  <a:srgbClr val="FFFF00"/>
                </a:solidFill>
                <a:effectLst/>
              </a:rPr>
              <a:t/>
            </a:r>
            <a:br>
              <a:rPr lang="ru-RU" altLang="ru-RU" sz="2400" b="1" i="1" dirty="0" smtClean="0">
                <a:solidFill>
                  <a:srgbClr val="FFFF00"/>
                </a:solidFill>
                <a:effectLst/>
              </a:rPr>
            </a:br>
            <a:r>
              <a:rPr lang="ru-RU" altLang="ru-RU" sz="1000" b="1" i="1" dirty="0" smtClean="0">
                <a:solidFill>
                  <a:srgbClr val="FFFF00"/>
                </a:solidFill>
                <a:effectLst/>
              </a:rPr>
              <a:t/>
            </a:r>
            <a:br>
              <a:rPr lang="ru-RU" altLang="ru-RU" sz="1000" b="1" i="1" dirty="0" smtClean="0">
                <a:solidFill>
                  <a:srgbClr val="FFFF00"/>
                </a:solidFill>
                <a:effectLst/>
              </a:rPr>
            </a:br>
            <a:endParaRPr lang="ru-RU" altLang="ru-RU" sz="1000" b="1" i="1" dirty="0" smtClean="0">
              <a:solidFill>
                <a:srgbClr val="FFFF00"/>
              </a:solidFill>
              <a:effectLst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454876"/>
              </p:ext>
            </p:extLst>
          </p:nvPr>
        </p:nvGraphicFramePr>
        <p:xfrm>
          <a:off x="16626" y="1143000"/>
          <a:ext cx="9119061" cy="2743199"/>
        </p:xfrm>
        <a:graphic>
          <a:graphicData uri="http://schemas.openxmlformats.org/drawingml/2006/table">
            <a:tbl>
              <a:tblPr/>
              <a:tblGrid>
                <a:gridCol w="45636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16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97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97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42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8303"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163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"Развитие субъектов малого и среднего предпринимательства"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163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"Развитие туризма в Минераловодском городском округе"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39,90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163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"Улучшение инвестиционного климата в Минераловодском городском округе"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39,87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4750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0626"/>
            <a:ext cx="9144001" cy="98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4592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8792" y="694593"/>
            <a:ext cx="8510588" cy="53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en-US" altLang="ru-RU" sz="2400" b="1" i="1" dirty="0" smtClean="0">
                <a:solidFill>
                  <a:srgbClr val="0000FF"/>
                </a:solidFill>
                <a:effectLst/>
              </a:rPr>
              <a:t/>
            </a:r>
            <a:br>
              <a:rPr lang="en-US" altLang="ru-RU" sz="2400" b="1" i="1" dirty="0" smtClean="0">
                <a:solidFill>
                  <a:srgbClr val="0000FF"/>
                </a:solidFill>
                <a:effectLst/>
              </a:rPr>
            </a:br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«Социальная политика»</a:t>
            </a:r>
            <a:r>
              <a:rPr lang="ru-RU" altLang="ru-RU" sz="2400" b="1" i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altLang="ru-RU" sz="2400" b="1" i="1" dirty="0" smtClean="0">
                <a:solidFill>
                  <a:schemeClr val="tx1"/>
                </a:solidFill>
                <a:effectLst/>
              </a:rPr>
            </a:br>
            <a:endParaRPr lang="ru-RU" altLang="ru-RU" sz="2400" b="1" i="1" dirty="0" smtClean="0">
              <a:solidFill>
                <a:srgbClr val="0000FF"/>
              </a:solidFill>
              <a:effectLst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811014"/>
              </p:ext>
            </p:extLst>
          </p:nvPr>
        </p:nvGraphicFramePr>
        <p:xfrm>
          <a:off x="24939" y="1219200"/>
          <a:ext cx="9119062" cy="4118026"/>
        </p:xfrm>
        <a:graphic>
          <a:graphicData uri="http://schemas.openxmlformats.org/drawingml/2006/table">
            <a:tbl>
              <a:tblPr/>
              <a:tblGrid>
                <a:gridCol w="42011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6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63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6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0875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743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"Социальная поддержка населения Минераловодского городского округа"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1 133 014,95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1 134 320,41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1 122 233,68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1 142 714,14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398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"Дополнительные меры социальной поддержки населения Минераловодского городского округа"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1 625,55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1 424,72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629,30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666,32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743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"Организация социально-значимых мероприятий"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820,46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887,40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295,40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295,40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0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"Доступная среда"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173,63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743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"Обеспечение реализации программы и общепрограммные мероприятия"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35 443,91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35 368,99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35 369,39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35 371,62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1407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0626"/>
            <a:ext cx="9144001" cy="98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4592"/>
          </a:xfrm>
          <a:prstGeom prst="rect">
            <a:avLst/>
          </a:prstGeom>
        </p:spPr>
      </p:pic>
      <p:sp>
        <p:nvSpPr>
          <p:cNvPr id="6" name="Rectangle 5"/>
          <p:cNvSpPr>
            <a:spLocks noGrp="1" noChangeArrowheads="1"/>
          </p:cNvSpPr>
          <p:nvPr>
            <p:ph type="title"/>
          </p:nvPr>
        </p:nvSpPr>
        <p:spPr>
          <a:xfrm>
            <a:off x="275493" y="694593"/>
            <a:ext cx="8358188" cy="49237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«Развитие физической культуры и спорта»</a:t>
            </a:r>
            <a:r>
              <a:rPr lang="ru-RU" altLang="ru-RU" sz="2400" b="1" i="1" dirty="0" smtClean="0">
                <a:solidFill>
                  <a:srgbClr val="FFFF00"/>
                </a:solidFill>
                <a:effectLst/>
              </a:rPr>
              <a:t/>
            </a:r>
            <a:br>
              <a:rPr lang="ru-RU" altLang="ru-RU" sz="2400" b="1" i="1" dirty="0" smtClean="0">
                <a:solidFill>
                  <a:srgbClr val="FFFF00"/>
                </a:solidFill>
                <a:effectLst/>
              </a:rPr>
            </a:br>
            <a:r>
              <a:rPr lang="ru-RU" altLang="ru-RU" sz="1000" b="1" i="1" dirty="0" smtClean="0">
                <a:solidFill>
                  <a:srgbClr val="FFFF00"/>
                </a:solidFill>
                <a:effectLst/>
              </a:rPr>
              <a:t>.</a:t>
            </a:r>
            <a:endParaRPr lang="ru-RU" altLang="ru-RU" sz="2400" b="1" i="1" dirty="0" smtClean="0">
              <a:solidFill>
                <a:srgbClr val="FFFF00"/>
              </a:solidFill>
              <a:effectLst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5454"/>
              </p:ext>
            </p:extLst>
          </p:nvPr>
        </p:nvGraphicFramePr>
        <p:xfrm>
          <a:off x="0" y="1504603"/>
          <a:ext cx="9144000" cy="1945229"/>
        </p:xfrm>
        <a:graphic>
          <a:graphicData uri="http://schemas.openxmlformats.org/drawingml/2006/table">
            <a:tbl>
              <a:tblPr/>
              <a:tblGrid>
                <a:gridCol w="4580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3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77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77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45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3401"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906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"Развитие физической культуры и спорта, пропаганда здорового образа жизни"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31 418,43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22 372,21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20 671,09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28 335,12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276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"Обеспечение реализации программы и </a:t>
                      </a:r>
                      <a:r>
                        <a:rPr lang="ru-RU" sz="1600" b="0" i="0" u="none" strike="noStrike" dirty="0" err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общепрограммные</a:t>
                      </a:r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мероприятия"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3 166,56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2 791,65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2 791,65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2 791,65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710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0626"/>
            <a:ext cx="9144001" cy="98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4592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94593"/>
            <a:ext cx="9144000" cy="56270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altLang="ru-RU" sz="2400" b="1" i="1" dirty="0" smtClean="0">
                <a:solidFill>
                  <a:schemeClr val="tx1"/>
                </a:solidFill>
              </a:rPr>
              <a:t/>
            </a:r>
            <a:br>
              <a:rPr lang="ru-RU" altLang="ru-RU" sz="2400" b="1" i="1" dirty="0" smtClean="0">
                <a:solidFill>
                  <a:schemeClr val="tx1"/>
                </a:solidFill>
              </a:rPr>
            </a:br>
            <a:r>
              <a:rPr lang="ru-RU" alt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</a:t>
            </a:r>
            <a:br>
              <a:rPr lang="ru-RU" alt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«Развитие молодежной политики»</a:t>
            </a:r>
            <a:r>
              <a:rPr lang="en-US" altLang="ru-RU" sz="2400" b="1" i="1" dirty="0" smtClean="0">
                <a:solidFill>
                  <a:schemeClr val="tx1"/>
                </a:solidFill>
              </a:rPr>
              <a:t/>
            </a:r>
            <a:br>
              <a:rPr lang="en-US" altLang="ru-RU" sz="2400" b="1" i="1" dirty="0" smtClean="0">
                <a:solidFill>
                  <a:schemeClr val="tx1"/>
                </a:solidFill>
              </a:rPr>
            </a:br>
            <a:endParaRPr lang="ru-RU" altLang="ru-RU" sz="1000" b="1" i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29553"/>
              </p:ext>
            </p:extLst>
          </p:nvPr>
        </p:nvGraphicFramePr>
        <p:xfrm>
          <a:off x="0" y="1487459"/>
          <a:ext cx="9144000" cy="1196767"/>
        </p:xfrm>
        <a:graphic>
          <a:graphicData uri="http://schemas.openxmlformats.org/drawingml/2006/table">
            <a:tbl>
              <a:tblPr/>
              <a:tblGrid>
                <a:gridCol w="4580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35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77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77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45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2367"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"Реализация молодежной политики"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2 732,52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3 152,10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2 268,41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2 373,41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439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0626"/>
            <a:ext cx="9144001" cy="98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4592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16706" y="694593"/>
            <a:ext cx="8510588" cy="110782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</a:t>
            </a:r>
            <a:b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«Энергосбережение и повышение энергетической эффективности»</a:t>
            </a:r>
            <a:r>
              <a:rPr lang="ru-RU" altLang="ru-RU" sz="18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i="1" dirty="0" smtClean="0">
                <a:solidFill>
                  <a:srgbClr val="0000FF"/>
                </a:solidFill>
                <a:effectLst/>
              </a:rPr>
              <a:t>                                                                                         </a:t>
            </a:r>
            <a:endParaRPr lang="ru-RU" altLang="ru-RU" sz="1000" b="1" i="1" dirty="0" smtClean="0">
              <a:solidFill>
                <a:srgbClr val="0000FF"/>
              </a:solidFill>
              <a:effectLst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801900"/>
              </p:ext>
            </p:extLst>
          </p:nvPr>
        </p:nvGraphicFramePr>
        <p:xfrm>
          <a:off x="0" y="1494118"/>
          <a:ext cx="9144000" cy="1002896"/>
        </p:xfrm>
        <a:graphic>
          <a:graphicData uri="http://schemas.openxmlformats.org/drawingml/2006/table">
            <a:tbl>
              <a:tblPr/>
              <a:tblGrid>
                <a:gridCol w="45804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35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77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77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45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1851"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73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Минераловодского городского округа "Энергосбережение и повышение энергетической эффективности"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13 378,48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4 463,18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435,94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1426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0626"/>
            <a:ext cx="9144001" cy="98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459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16706" y="694593"/>
            <a:ext cx="8510588" cy="764931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Минераловодского городского округа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«Экология </a:t>
            </a: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охрана окружающей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среды»</a:t>
            </a:r>
            <a:endParaRPr lang="ru-RU" sz="18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025224"/>
              </p:ext>
            </p:extLst>
          </p:nvPr>
        </p:nvGraphicFramePr>
        <p:xfrm>
          <a:off x="0" y="1546167"/>
          <a:ext cx="9155908" cy="1180408"/>
        </p:xfrm>
        <a:graphic>
          <a:graphicData uri="http://schemas.openxmlformats.org/drawingml/2006/table">
            <a:tbl>
              <a:tblPr/>
              <a:tblGrid>
                <a:gridCol w="45863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52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9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9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60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2816">
                <a:tc>
                  <a:txBody>
                    <a:bodyPr/>
                    <a:lstStyle/>
                    <a:p>
                      <a:pPr algn="l" fontAlgn="b"/>
                      <a:endParaRPr lang="ru-RU" sz="18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8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8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8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8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75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"Охрана окружающей среды и обеспечение экологической безопасности Минераловодского городского округа"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302,45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534,00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7544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0626"/>
            <a:ext cx="9144001" cy="98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4592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13946" y="694593"/>
            <a:ext cx="8991600" cy="76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ru-RU" altLang="ru-RU" sz="20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«Развитие градостроительства, строительства и архитектуры»</a:t>
            </a:r>
            <a:r>
              <a:rPr lang="ru-RU" altLang="ru-RU" sz="2400" b="1" i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altLang="ru-RU" sz="2400" b="1" i="1" dirty="0" smtClean="0">
                <a:solidFill>
                  <a:schemeClr val="tx1"/>
                </a:solidFill>
                <a:effectLst/>
              </a:rPr>
            </a:br>
            <a:endParaRPr lang="ru-RU" altLang="ru-RU" sz="1000" b="1" i="1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021578"/>
              </p:ext>
            </p:extLst>
          </p:nvPr>
        </p:nvGraphicFramePr>
        <p:xfrm>
          <a:off x="1" y="1642243"/>
          <a:ext cx="9129346" cy="1599721"/>
        </p:xfrm>
        <a:graphic>
          <a:graphicData uri="http://schemas.openxmlformats.org/drawingml/2006/table">
            <a:tbl>
              <a:tblPr/>
              <a:tblGrid>
                <a:gridCol w="4573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13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60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60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28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4375"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89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"Градостроительство, строительство и архитектура"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1 470,00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345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"Обеспечение реализации программы и </a:t>
                      </a:r>
                      <a:r>
                        <a:rPr lang="ru-RU" sz="1600" b="0" i="0" u="none" strike="noStrike" dirty="0" err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общепрограммные</a:t>
                      </a:r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мероприятия"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8 409,12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7 430,95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7 430,95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7 430,95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268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0626"/>
            <a:ext cx="9144001" cy="98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4592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9116" y="870438"/>
            <a:ext cx="899160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«Развитие сельского хозяйства в Минераловодском городском округе»</a:t>
            </a:r>
            <a:r>
              <a:rPr lang="ru-RU" altLang="ru-RU" sz="24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000" b="1" i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238230"/>
              </p:ext>
            </p:extLst>
          </p:nvPr>
        </p:nvGraphicFramePr>
        <p:xfrm>
          <a:off x="0" y="1556238"/>
          <a:ext cx="9144000" cy="2368063"/>
        </p:xfrm>
        <a:graphic>
          <a:graphicData uri="http://schemas.openxmlformats.org/drawingml/2006/table">
            <a:tbl>
              <a:tblPr/>
              <a:tblGrid>
                <a:gridCol w="4580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35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77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77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45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1678"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235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"Развитие растениеводства и животноводства в Минераловодском городском округе Ставропольского края"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69,51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73,81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73,81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73,81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2016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"Обеспечение реализации программы и </a:t>
                      </a:r>
                      <a:r>
                        <a:rPr lang="ru-RU" sz="1600" b="0" i="0" u="none" strike="noStrike" dirty="0" err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общепрограммные</a:t>
                      </a:r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мероприятия"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6 479,72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5 314,91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5 318,11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5 318,11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2016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"Обеспечение комплексного развития сельских территорий"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15 747,64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683,75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595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24254" y="895792"/>
            <a:ext cx="7772400" cy="659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ГЛОССАРИЙ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0" y="1405436"/>
            <a:ext cx="8842375" cy="4283187"/>
          </a:xfrm>
        </p:spPr>
        <p:txBody>
          <a:bodyPr>
            <a:normAutofit fontScale="92500" lnSpcReduction="10000"/>
          </a:bodyPr>
          <a:lstStyle/>
          <a:p>
            <a:pPr marL="71438" indent="466725" algn="just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распорядитель бюджетных средств (ГРБС) </a:t>
            </a: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орган государственной власти (местного самоуправления), орган управления государственным внебюджетным фондом, или наиболее значимое учреждение науки, образования, культуры и здравоохранения, напрямую получающий(ее) средства из бюджета и наделенный правом распределять их между подведомственными распорядителями и получателями бюджетных средств</a:t>
            </a:r>
          </a:p>
          <a:p>
            <a:pPr marL="71438" indent="466725" algn="just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(муниципальный) долг </a:t>
            </a: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обязательства публично-правового образования по полученным кредитам, выпущенным ценным бумагам, предоставленным гарантиям перед третьими лицами.</a:t>
            </a:r>
          </a:p>
          <a:p>
            <a:pPr marL="71438" indent="466725" algn="just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Государственные и муниципальные займы </a:t>
            </a: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это денежные ресурсы, привлекаемые для покрытия дефицита соответствующего бюджета от физических и юридических лиц, иностранных государств, международных финансовых организаций на основании заключаемых договоров, по которым возникают долговые обязательства РФ, субъекта РФ, муниципального образования как заемщиков или гарантов погашения займов (кредитов) другими заемщик.</a:t>
            </a:r>
          </a:p>
          <a:p>
            <a:pPr marL="71438" indent="466725" algn="just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Государственная (муниципальная) программа </a:t>
            </a: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система мероприятий и инструментов государственной политики, обеспечивающих в рамках реализации ключевых государственных функций достижение приоритетов и целей государственной политики в сфере социально-экономического развития и безопасности.</a:t>
            </a:r>
          </a:p>
          <a:p>
            <a:pPr marL="71438" indent="466725" algn="just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</a:t>
            </a: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превышение расходов бюджета над его доходами.</a:t>
            </a:r>
          </a:p>
          <a:p>
            <a:pPr marL="71438" indent="466725" algn="just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Дотации</a:t>
            </a: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межбюджетные трансферты, предоставляемые на безвозмездной и безвозвратной основе без установления направлений и (или) условий их использования.</a:t>
            </a:r>
          </a:p>
          <a:p>
            <a:pPr marL="71438" indent="466725" algn="just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Доходы</a:t>
            </a: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это поступающие в бюджет денежные средства (налоги юридических и физических лиц, административные платежи и сборы, безвозмездные поступления).</a:t>
            </a:r>
          </a:p>
          <a:p>
            <a:pPr marL="71438" indent="466725" algn="just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финансирования дефицита бюджета </a:t>
            </a: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средства, привлекаемые в бюджет для покрытия дефицита (кредиты банков, кредиты от других уровней бюджетов, кредиты финансовых международных организаций, ценные бумаги, иные источники).</a:t>
            </a:r>
          </a:p>
          <a:p>
            <a:pPr marL="71438" indent="466725" algn="just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Инвестиции (или капиталовложения, капитальные затраты) </a:t>
            </a: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финансовые средства, затрачиваемые на строительство новых и реконструкцию, расширение и техническое перевооружение действующих предприятий (производственные инвестиции), на жилищное, коммунальное и культурно-бытовое строительство (непроизводственные инвестиции).</a:t>
            </a:r>
          </a:p>
          <a:p>
            <a:pPr marL="71438" indent="466725" algn="just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Индекс потребительских цен </a:t>
            </a: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один из видов индексов цен, созданный для измерения среднего уровня цен на товары и услуги (потребительской корзины) за определённый период в экономике.</a:t>
            </a:r>
          </a:p>
          <a:p>
            <a:pPr marL="71438" indent="466725" algn="just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1400" i="1" dirty="0" smtClean="0">
              <a:solidFill>
                <a:srgbClr val="7030A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28944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3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3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3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3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3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3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3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3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3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7" grpId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0626"/>
            <a:ext cx="9144001" cy="98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4592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94593"/>
            <a:ext cx="914400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«Управление имуществом»</a:t>
            </a:r>
            <a:r>
              <a:rPr lang="ru-RU" altLang="ru-RU" sz="2400" b="1" i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i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000" b="1" i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187509"/>
              </p:ext>
            </p:extLst>
          </p:nvPr>
        </p:nvGraphicFramePr>
        <p:xfrm>
          <a:off x="0" y="1389185"/>
          <a:ext cx="9144000" cy="2133600"/>
        </p:xfrm>
        <a:graphic>
          <a:graphicData uri="http://schemas.openxmlformats.org/drawingml/2006/table">
            <a:tbl>
              <a:tblPr/>
              <a:tblGrid>
                <a:gridCol w="4580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3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77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77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45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2412"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8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8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8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8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120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"Управление, распоряжение и использование муниципального имущества"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8 527,59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9 520,94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5 155,78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5 682,51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998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"Обеспечение реализации программы и </a:t>
                      </a:r>
                      <a:r>
                        <a:rPr lang="ru-RU" sz="1800" b="0" i="0" u="none" strike="noStrike" dirty="0" err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общепрограммные</a:t>
                      </a:r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мероприятия"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70 451,44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56 299,33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50 328,03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50 327,28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0042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0626"/>
            <a:ext cx="9144001" cy="98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4592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04447" y="694593"/>
            <a:ext cx="8510588" cy="84406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«Обеспечение жильем молодых семей»</a:t>
            </a:r>
            <a:r>
              <a:rPr lang="ru-RU" altLang="ru-RU" sz="2400" b="1" i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altLang="ru-RU" sz="2400" b="1" i="1" dirty="0" smtClean="0">
                <a:solidFill>
                  <a:schemeClr val="tx1"/>
                </a:solidFill>
                <a:effectLst/>
              </a:rPr>
            </a:br>
            <a:endParaRPr lang="ru-RU" altLang="ru-RU" sz="1000" b="1" i="1" dirty="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694909"/>
              </p:ext>
            </p:extLst>
          </p:nvPr>
        </p:nvGraphicFramePr>
        <p:xfrm>
          <a:off x="-1" y="1676400"/>
          <a:ext cx="9144001" cy="1233055"/>
        </p:xfrm>
        <a:graphic>
          <a:graphicData uri="http://schemas.openxmlformats.org/drawingml/2006/table">
            <a:tbl>
              <a:tblPr/>
              <a:tblGrid>
                <a:gridCol w="47987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61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32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91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67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4169"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8886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Минераловодского городского округа "Обеспечение жильем молодых семей"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7 564,34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190,19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1 164,50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1 264,61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035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0626"/>
            <a:ext cx="9144001" cy="98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4592"/>
          </a:xfrm>
          <a:prstGeom prst="rect">
            <a:avLst/>
          </a:prstGeom>
        </p:spPr>
      </p:pic>
      <p:sp>
        <p:nvSpPr>
          <p:cNvPr id="6" name="Прямоугольник 4"/>
          <p:cNvSpPr>
            <a:spLocks noChangeArrowheads="1"/>
          </p:cNvSpPr>
          <p:nvPr/>
        </p:nvSpPr>
        <p:spPr bwMode="auto">
          <a:xfrm>
            <a:off x="0" y="844061"/>
            <a:ext cx="914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buChar char="§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buChar char="§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Минераловодского городского округа «Формирование современной городской среды»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altLang="ru-RU" sz="1600" dirty="0">
              <a:solidFill>
                <a:srgbClr val="333399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153949"/>
              </p:ext>
            </p:extLst>
          </p:nvPr>
        </p:nvGraphicFramePr>
        <p:xfrm>
          <a:off x="0" y="1543680"/>
          <a:ext cx="9144000" cy="1029607"/>
        </p:xfrm>
        <a:graphic>
          <a:graphicData uri="http://schemas.openxmlformats.org/drawingml/2006/table">
            <a:tbl>
              <a:tblPr/>
              <a:tblGrid>
                <a:gridCol w="4580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35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77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77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45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4799"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480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"Современная городская среда в Минераловодском городском округе"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97 573,45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90 311,08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30 090,40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2769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0626"/>
            <a:ext cx="9144001" cy="98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9459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783032" y="800073"/>
            <a:ext cx="3249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ДОЛГ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8553994"/>
              </p:ext>
            </p:extLst>
          </p:nvPr>
        </p:nvGraphicFramePr>
        <p:xfrm>
          <a:off x="0" y="1198180"/>
          <a:ext cx="9144000" cy="1305545"/>
        </p:xfrm>
        <a:graphic>
          <a:graphicData uri="http://schemas.openxmlformats.org/drawingml/2006/table">
            <a:tbl>
              <a:tblPr/>
              <a:tblGrid>
                <a:gridCol w="1340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12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00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12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00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424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88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73137"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9448" marR="9448" marT="94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на </a:t>
                      </a:r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01.01.2020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9448" marR="9448" marT="94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на </a:t>
                      </a:r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01.01.2021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9448" marR="9448" marT="94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на </a:t>
                      </a:r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01.01.2022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9448" marR="9448" marT="94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на 01.01.2023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9448" marR="9448" marT="94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на 01.01.2024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9448" marR="9448" marT="94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на 01.01.2025</a:t>
                      </a:r>
                      <a:endParaRPr lang="ru-RU" sz="1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9448" marR="9448" marT="94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6361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К</a:t>
                      </a:r>
                      <a:r>
                        <a:rPr lang="ru-RU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редиты </a:t>
                      </a:r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от кредитных организаций</a:t>
                      </a:r>
                    </a:p>
                  </a:txBody>
                  <a:tcPr marL="9448" marR="9448" marT="94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154 732,48</a:t>
                      </a:r>
                    </a:p>
                  </a:txBody>
                  <a:tcPr marL="9448" marR="9448" marT="94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166 000,00</a:t>
                      </a:r>
                    </a:p>
                  </a:txBody>
                  <a:tcPr marL="9448" marR="9448" marT="94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202 616,22</a:t>
                      </a:r>
                    </a:p>
                  </a:txBody>
                  <a:tcPr marL="9448" marR="9448" marT="94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387 </a:t>
                      </a:r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616,22</a:t>
                      </a:r>
                    </a:p>
                  </a:txBody>
                  <a:tcPr marL="9448" marR="9448" marT="94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287 616,22</a:t>
                      </a:r>
                    </a:p>
                  </a:txBody>
                  <a:tcPr marL="9448" marR="9448" marT="94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287 616,22</a:t>
                      </a:r>
                    </a:p>
                  </a:txBody>
                  <a:tcPr marL="9448" marR="9448" marT="944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6515435"/>
              </p:ext>
            </p:extLst>
          </p:nvPr>
        </p:nvGraphicFramePr>
        <p:xfrm>
          <a:off x="-1" y="2743840"/>
          <a:ext cx="9144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4765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7" name="Rectangle 10"/>
          <p:cNvSpPr>
            <a:spLocks noGrp="1" noRot="1" noChangeArrowheads="1"/>
          </p:cNvSpPr>
          <p:nvPr>
            <p:ph type="title"/>
          </p:nvPr>
        </p:nvSpPr>
        <p:spPr>
          <a:xfrm>
            <a:off x="0" y="914400"/>
            <a:ext cx="8812213" cy="65942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программных мероприятий       \поменять цвет</a:t>
            </a: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5716492"/>
              </p:ext>
            </p:extLst>
          </p:nvPr>
        </p:nvGraphicFramePr>
        <p:xfrm>
          <a:off x="0" y="1371600"/>
          <a:ext cx="9144000" cy="4193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0246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855541"/>
            <a:ext cx="7772400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ДОРОЖНЫЙ ФОНД МИНЕРАЛОВОДСКОГО ГОРОДСКОГО ОКРУГА</a:t>
            </a:r>
            <a:b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исполнение за 2023 год</a:t>
            </a:r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536330" y="2091931"/>
            <a:ext cx="8071339" cy="17526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Плановые назначения, тыс. руб. – 409989,1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Кассовое исполнение,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 –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223153,3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 исполнения – 54,43%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08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22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-3" y="1456871"/>
            <a:ext cx="9143999" cy="452363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1700" b="1" dirty="0" smtClean="0">
                <a:solidFill>
                  <a:srgbClr val="8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5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Минераловодский городской округ (далее - МГО) является одним из крупнейших в Ставропольском крае. Это важный в стратегическом отношении воздушный, железнодорожный, автотранспортный узел на всем Северном Кавказе. </a:t>
            </a:r>
          </a:p>
          <a:p>
            <a:pPr marL="0" indent="0" algn="just">
              <a:buNone/>
            </a:pPr>
            <a:r>
              <a:rPr lang="ru-RU" sz="15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Город Минеральные Воды является центром Минераловодского городского округа и образует с ним единое муниципальное территориальное образование. </a:t>
            </a:r>
          </a:p>
          <a:p>
            <a:pPr marL="0" indent="0" algn="just">
              <a:buNone/>
            </a:pPr>
            <a:r>
              <a:rPr lang="ru-RU" sz="15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Градообразующая функция МГО – транспортно-логистическая, определяет его региональное значение. Внешние транспортные связи города осуществляются железнодорожным, автомобильным и воздушным транспортом. Город Минеральные Воды находится на пересечении железнодорожных магистралей «Ростов-на-Дону – Баку» с ответвлением «Минеральные Воды – Пятигорск – Ессентуки – Кисловодск». В городе расположена внеклассная железнодорожная сортировочная станция. Через город проходит федеральная автомобильная дорога М-29 «Кавказ» Краснодар – Грозный – Махачкала – граница Азербайджана.</a:t>
            </a:r>
          </a:p>
          <a:p>
            <a:pPr marL="0" indent="0" algn="just">
              <a:buNone/>
            </a:pPr>
            <a:r>
              <a:rPr lang="ru-RU" sz="15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черте города расположен международный аэропорт 1-го класса, оснащенный самым современным аэронавигационным оборудованием, сертифицированным по I и II категориям </a:t>
            </a:r>
            <a:r>
              <a:rPr lang="ru-RU" sz="15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метеоминимума</a:t>
            </a:r>
            <a:r>
              <a:rPr lang="ru-RU" sz="15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ИКАО. На территории округа расположено 53 населенных пункта, входящих в состав городского округа, в том числе: 2 населенных пункта являются городскими (г. Минеральные Воды и пос. </a:t>
            </a:r>
            <a:r>
              <a:rPr lang="ru-RU" sz="15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Анджиевский</a:t>
            </a:r>
            <a:r>
              <a:rPr lang="ru-RU" sz="15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а 51 – сельскими населенными пунктами. </a:t>
            </a:r>
          </a:p>
          <a:p>
            <a:pPr marL="0" indent="0" algn="just">
              <a:buNone/>
            </a:pPr>
            <a:r>
              <a:rPr lang="ru-RU" sz="15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Координаты округа: 44,2° северной широты и 43,1° восточной долготы.</a:t>
            </a:r>
          </a:p>
          <a:p>
            <a:pPr marL="0" indent="0" algn="just">
              <a:buNone/>
            </a:pPr>
            <a:r>
              <a:rPr lang="ru-RU" sz="15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Высота над уровнем моря от 200 метров до 994 метров. </a:t>
            </a:r>
          </a:p>
          <a:p>
            <a:pPr marL="0" indent="0" algn="just">
              <a:buNone/>
            </a:pPr>
            <a:r>
              <a:rPr lang="ru-RU" sz="17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endParaRPr lang="ru-RU" sz="1800" b="1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" y="794021"/>
            <a:ext cx="9143999" cy="914400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Административно-территориальное деление Минераловодского городского округа</a:t>
            </a:r>
            <a:endParaRPr lang="ru-RU" sz="18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119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0" y="1937240"/>
            <a:ext cx="9143999" cy="5791198"/>
          </a:xfrm>
        </p:spPr>
        <p:txBody>
          <a:bodyPr/>
          <a:lstStyle/>
          <a:p>
            <a:pPr marL="0" indent="0" algn="just">
              <a:buNone/>
            </a:pPr>
            <a:r>
              <a:rPr lang="ru-RU" sz="1700" b="1" dirty="0" smtClean="0">
                <a:solidFill>
                  <a:srgbClr val="8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Минераловодский </a:t>
            </a:r>
            <a:r>
              <a:rPr lang="ru-RU" sz="1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округ </a:t>
            </a: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прекрасное место для развития туризма, отдыха и лечения, создания новых санаторно-курортных комплексов. Обладает следующими стратегическими преимуществами: наличием свободных инвестиционных площадок и земельных ресурсов, положительной динамикой экономического развития, развитой системой финансово-кредитных и страховых организаций, ростом жилищного </a:t>
            </a:r>
            <a:r>
              <a:rPr lang="ru-RU" sz="18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строительства.</a:t>
            </a:r>
            <a:endParaRPr lang="ru-RU" sz="1700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7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округа проживают представители около 100 национальностей: русские, армяне, азербайджанцы, белорусы, украинцы, грузины, греки, осетины, чеченцы, ногайцы, даргинцы, кабардинцы, черкесы, корейцы, лезгины, татары, немцы, цыгане и другие народности.</a:t>
            </a:r>
          </a:p>
          <a:p>
            <a:endParaRPr lang="ru-RU" sz="1800" b="1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-70338" y="896816"/>
            <a:ext cx="9143999" cy="914400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Административно-территориальное деление Минераловодского городского округа</a:t>
            </a:r>
            <a:endParaRPr lang="ru-RU" sz="18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951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664571"/>
            <a:ext cx="9144000" cy="1066801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Административно-территориальное деление Минераловодского городского округа</a:t>
            </a:r>
            <a:endParaRPr lang="ru-RU" sz="1800" dirty="0"/>
          </a:p>
        </p:txBody>
      </p:sp>
      <p:graphicFrame>
        <p:nvGraphicFramePr>
          <p:cNvPr id="10" name="Таблица 22">
            <a:extLst>
              <a:ext uri="{FF2B5EF4-FFF2-40B4-BE49-F238E27FC236}">
                <a16:creationId xmlns:a16="http://schemas.microsoft.com/office/drawing/2014/main" id="{3E286579-5680-42CB-A165-D6AFD0BB6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648096"/>
              </p:ext>
            </p:extLst>
          </p:nvPr>
        </p:nvGraphicFramePr>
        <p:xfrm>
          <a:off x="0" y="1413165"/>
          <a:ext cx="4343400" cy="4190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>
                  <a:extLst>
                    <a:ext uri="{9D8B030D-6E8A-4147-A177-3AD203B41FA5}">
                      <a16:colId xmlns:a16="http://schemas.microsoft.com/office/drawing/2014/main" val="2481625732"/>
                    </a:ext>
                  </a:extLst>
                </a:gridCol>
              </a:tblGrid>
              <a:tr h="633081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777843"/>
                  </a:ext>
                </a:extLst>
              </a:tr>
              <a:tr h="582655"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НАСЕЛЕНИЯ </a:t>
                      </a:r>
                    </a:p>
                    <a:p>
                      <a:pPr algn="l"/>
                      <a:r>
                        <a:rPr lang="ru-RU" sz="1100" b="0" dirty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среднегодовом исчислении), тыс</a:t>
                      </a:r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чел</a:t>
                      </a:r>
                      <a:r>
                        <a:rPr lang="ru-RU" sz="1100" b="0" dirty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2835853"/>
                  </a:ext>
                </a:extLst>
              </a:tr>
              <a:tr h="774892"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ИНДЕКС ПОТРЕБИТЕЛЬСКИХ ЦЕН НА ТОВАРЫ И УСЛУГИ НА КОНЕЦ ГОДА</a:t>
                      </a:r>
                    </a:p>
                    <a:p>
                      <a:pPr algn="l"/>
                      <a:r>
                        <a:rPr lang="ru-RU" sz="1100" b="0" dirty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к декабрю предыдущего года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5247744"/>
                  </a:ext>
                </a:extLst>
              </a:tr>
              <a:tr h="545750"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ЗАРЕГИСТРИРОВАННОЙ БЕЗРАБОТИЦЫ (НА КОНЕЦ ГОДА), %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1544716"/>
                  </a:ext>
                </a:extLst>
              </a:tr>
              <a:tr h="970002">
                <a:tc>
                  <a:txBody>
                    <a:bodyPr/>
                    <a:lstStyle/>
                    <a:p>
                      <a:pPr marL="0" marR="0" lvl="0" indent="0" algn="l" defTabSz="7103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РАБОТ, ВЫПОЛНЕННЫХ ПО </a:t>
                      </a:r>
                    </a:p>
                    <a:p>
                      <a:pPr algn="l"/>
                      <a:r>
                        <a:rPr lang="ru-RU" sz="1100" b="0" dirty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ВИДУ ДЕЯТЕЛЬНОСТИ «СТРОИТЕЛЬСТВО», В ЦЕНАХ СООТВЕТСТВУЮЩИХ ЛЕТ, млн</a:t>
                      </a:r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руб</a:t>
                      </a:r>
                      <a:r>
                        <a:rPr lang="ru-RU" sz="1100" b="0" dirty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3332160"/>
                  </a:ext>
                </a:extLst>
              </a:tr>
              <a:tr h="684105"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ВВОД В ДЕЙСТВИЕ ЖИЛЫХ ДОМОВ, тыс. кв. м. общей площади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2807675"/>
                  </a:ext>
                </a:extLst>
              </a:tr>
            </a:tbl>
          </a:graphicData>
        </a:graphic>
      </p:graphicFrame>
      <p:graphicFrame>
        <p:nvGraphicFramePr>
          <p:cNvPr id="11" name="Таблица 22">
            <a:extLst>
              <a:ext uri="{FF2B5EF4-FFF2-40B4-BE49-F238E27FC236}">
                <a16:creationId xmlns:a16="http://schemas.microsoft.com/office/drawing/2014/main" id="{C01539AB-512F-49A1-8557-484288B54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718349"/>
              </p:ext>
            </p:extLst>
          </p:nvPr>
        </p:nvGraphicFramePr>
        <p:xfrm>
          <a:off x="4343399" y="1404852"/>
          <a:ext cx="4800601" cy="4190487"/>
        </p:xfrm>
        <a:graphic>
          <a:graphicData uri="http://schemas.openxmlformats.org/drawingml/2006/table">
            <a:tbl>
              <a:tblPr firstRow="1" bandRow="1"/>
              <a:tblGrid>
                <a:gridCol w="883155">
                  <a:extLst>
                    <a:ext uri="{9D8B030D-6E8A-4147-A177-3AD203B41FA5}">
                      <a16:colId xmlns:a16="http://schemas.microsoft.com/office/drawing/2014/main" val="2481625732"/>
                    </a:ext>
                  </a:extLst>
                </a:gridCol>
                <a:gridCol w="953425">
                  <a:extLst>
                    <a:ext uri="{9D8B030D-6E8A-4147-A177-3AD203B41FA5}">
                      <a16:colId xmlns:a16="http://schemas.microsoft.com/office/drawing/2014/main" val="3134937722"/>
                    </a:ext>
                  </a:extLst>
                </a:gridCol>
                <a:gridCol w="991946">
                  <a:extLst>
                    <a:ext uri="{9D8B030D-6E8A-4147-A177-3AD203B41FA5}">
                      <a16:colId xmlns:a16="http://schemas.microsoft.com/office/drawing/2014/main" val="526490490"/>
                    </a:ext>
                  </a:extLst>
                </a:gridCol>
                <a:gridCol w="982316">
                  <a:extLst>
                    <a:ext uri="{9D8B030D-6E8A-4147-A177-3AD203B41FA5}">
                      <a16:colId xmlns:a16="http://schemas.microsoft.com/office/drawing/2014/main" val="1408935381"/>
                    </a:ext>
                  </a:extLst>
                </a:gridCol>
                <a:gridCol w="989759">
                  <a:extLst>
                    <a:ext uri="{9D8B030D-6E8A-4147-A177-3AD203B41FA5}">
                      <a16:colId xmlns:a16="http://schemas.microsoft.com/office/drawing/2014/main" val="53901068"/>
                    </a:ext>
                  </a:extLst>
                </a:gridCol>
              </a:tblGrid>
              <a:tr h="6482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г.</a:t>
                      </a:r>
                    </a:p>
                    <a:p>
                      <a:pPr algn="ctr"/>
                      <a:r>
                        <a:rPr lang="ru-RU" sz="110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(отчет)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г.</a:t>
                      </a:r>
                    </a:p>
                    <a:p>
                      <a:pPr algn="ctr"/>
                      <a:r>
                        <a:rPr lang="ru-RU" sz="110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ru-RU" sz="110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оценка)</a:t>
                      </a:r>
                      <a:endParaRPr lang="ru-RU" sz="110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</a:t>
                      </a:r>
                      <a:r>
                        <a:rPr lang="ru-RU" sz="110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ru-RU" sz="110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2023 г</a:t>
                      </a:r>
                      <a:r>
                        <a:rPr lang="ru-RU" sz="110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ru-RU" sz="110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 г</a:t>
                      </a:r>
                      <a:r>
                        <a:rPr lang="ru-RU" sz="110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ru-RU" sz="110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777843"/>
                  </a:ext>
                </a:extLst>
              </a:tr>
              <a:tr h="551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136,46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135,16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134,75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134,15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133,74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2835853"/>
                  </a:ext>
                </a:extLst>
              </a:tr>
              <a:tr h="7688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b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104,9 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105,8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104,0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104,0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104,0 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5247744"/>
                  </a:ext>
                </a:extLst>
              </a:tr>
              <a:tr h="5534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b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5,31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0,82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0,56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0,56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0,56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1544716"/>
                  </a:ext>
                </a:extLst>
              </a:tr>
              <a:tr h="9695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7103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223,63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7103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245,44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7103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255,99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7103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266,75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7103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277,68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3332160"/>
                  </a:ext>
                </a:extLst>
              </a:tr>
              <a:tr h="6987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b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39,40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39,58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41,28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43,02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ru-RU" sz="1100" b="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44,78</a:t>
                      </a:r>
                      <a:endParaRPr lang="ru-RU" sz="1100" b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2807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0047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06669" y="944460"/>
            <a:ext cx="7772400" cy="659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ГЛОССАРИЙ</a:t>
            </a: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0" y="1502772"/>
            <a:ext cx="9144000" cy="4602039"/>
          </a:xfrm>
        </p:spPr>
        <p:txBody>
          <a:bodyPr>
            <a:normAutofit fontScale="92500" lnSpcReduction="20000"/>
          </a:bodyPr>
          <a:lstStyle/>
          <a:p>
            <a:pPr marL="0" indent="538163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1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Межбюджетные трансферты -</a:t>
            </a: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это средства одного бюджета бюджетной системы РФ, перечисляемые другому бюджету бюджетной системы РФ.</a:t>
            </a:r>
          </a:p>
          <a:p>
            <a:pPr marL="0" indent="538163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1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Налогоплательщик -</a:t>
            </a: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физическое лицо или юридическое лицо, на которое законом возложена обязанность уплачивать налоги.</a:t>
            </a:r>
          </a:p>
          <a:p>
            <a:pPr marL="0" indent="538163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1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Налоговые доходы</a:t>
            </a: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поступления в бюджет от уплаты налогов, установленных Налоговым кодексом РФ.</a:t>
            </a:r>
          </a:p>
          <a:p>
            <a:pPr marL="0" indent="538163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1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экономика</a:t>
            </a: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(с точки зрения как раздел расходов бюджета) аккумулирует расходы, связанные с руководством, управлением, оказанием услуг, а также предоставлением государственной поддержки в целях развития отраслей национальной экономики: сельского хозяйства, транспорта и дорожного хозяйства.</a:t>
            </a:r>
          </a:p>
          <a:p>
            <a:pPr marL="0" indent="538163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1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Неналоговые доходы</a:t>
            </a: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поступления от уплаты пошлин и сборов, установленных законодательством РФ и штрафов за нарушение законодательства.</a:t>
            </a:r>
          </a:p>
          <a:p>
            <a:pPr marL="0" indent="538163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1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социально-экономического развития</a:t>
            </a: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документ, содержащий систему научно-обоснованных представлений о направлениях и результатах социально-экономического развития Российской Федерации на прогнозируемый период (среднесрочный или долгосрочный).</a:t>
            </a:r>
          </a:p>
          <a:p>
            <a:pPr marL="0" indent="538163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1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Прожиточный минимум</a:t>
            </a: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это стоимостная величина достаточного для обеспечения нормального функционирования организма человека, сохранения его здоровья, набора продуктов питания, а также минимального набора непродовольственных товаров и минимального набора услуг, необходимых для удовлетворения основных социальных и культурных потребностей лица.</a:t>
            </a:r>
          </a:p>
          <a:p>
            <a:pPr marL="0" indent="538163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1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Профицит</a:t>
            </a: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превышение доходов над расходами бюджета.</a:t>
            </a:r>
          </a:p>
          <a:p>
            <a:pPr marL="0" indent="538163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1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Публичные нормативные расходные обязательства</a:t>
            </a: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публичные обязательства перед физическим лицом, подлежащие исполнению в денежной форме в установленном соответствующим законом, иным нормативным правовым актом размере или имеющие установленный порядок его индексации.</a:t>
            </a:r>
          </a:p>
          <a:p>
            <a:pPr marL="0" indent="538163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1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Публично – правовое образование</a:t>
            </a: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это</a:t>
            </a:r>
          </a:p>
          <a:p>
            <a:pPr marL="0" indent="538163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Российская Федерация (федеральное государство) в целом;</a:t>
            </a:r>
          </a:p>
          <a:p>
            <a:pPr marL="0" indent="538163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Субъекты РФ - республики, края, области, города федерального подчинения, автономные области, автономные округа;</a:t>
            </a:r>
          </a:p>
          <a:p>
            <a:pPr marL="0" indent="538163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Муниципальные образования.</a:t>
            </a:r>
          </a:p>
          <a:p>
            <a:pPr marL="0" indent="538163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1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Публичные нормативные расходные обязательства</a:t>
            </a:r>
            <a:r>
              <a:rPr lang="ru-RU" alt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публичные обязательства перед физическим лицом, подлежащие исполнению в денежной форме в установленном соответствующим законом, иным нормативным правовым актом размере или имеющие установленный порядок его индексации.</a:t>
            </a:r>
          </a:p>
          <a:p>
            <a:pPr marL="0" indent="538163" eaLnBrk="1" hangingPunct="1">
              <a:buFont typeface="Wingdings" pitchFamily="2" charset="2"/>
              <a:buNone/>
            </a:pPr>
            <a:endParaRPr lang="ru-RU" altLang="ru-RU" dirty="0" smtClean="0">
              <a:solidFill>
                <a:srgbClr val="000066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5539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3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3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3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3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3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3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3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3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3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3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30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30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30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7" grpId="1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Прямоугольник 4"/>
          <p:cNvSpPr/>
          <p:nvPr/>
        </p:nvSpPr>
        <p:spPr>
          <a:xfrm>
            <a:off x="0" y="1055069"/>
            <a:ext cx="9144000" cy="607023"/>
          </a:xfrm>
          <a:prstGeom prst="rect">
            <a:avLst/>
          </a:prstGeom>
        </p:spPr>
        <p:txBody>
          <a:bodyPr wrap="square" lIns="113469" tIns="56736" rIns="113469" bIns="56736">
            <a:spAutoFit/>
          </a:bodyPr>
          <a:lstStyle/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600" i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ПРИОРИТЕТЫ </a:t>
            </a:r>
          </a:p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600" i="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СОЦИАЛЬНО-ЭКОНОМИЧЕСКОГО </a:t>
            </a:r>
            <a:r>
              <a:rPr lang="ru-RU" sz="1600" i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МИНЕРАЛОВОДСКОГО ГОРОДСКОГО ОКРУГА</a:t>
            </a:r>
            <a:endParaRPr lang="ru-RU" sz="1600" i="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63552" y="1692426"/>
            <a:ext cx="4167271" cy="979738"/>
          </a:xfrm>
          <a:prstGeom prst="roundRect">
            <a:avLst>
              <a:gd name="adj" fmla="val 1316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469" tIns="56736" rIns="113469" bIns="56736" rtlCol="0" anchor="ctr"/>
          <a:lstStyle/>
          <a:p>
            <a:pPr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ru-RU" sz="2200" b="0" i="0" dirty="0">
              <a:solidFill>
                <a:prstClr val="white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87769" y="2712813"/>
            <a:ext cx="4143054" cy="867103"/>
          </a:xfrm>
          <a:prstGeom prst="roundRect">
            <a:avLst>
              <a:gd name="adj" fmla="val 13167"/>
            </a:avLst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469" tIns="56736" rIns="113469" bIns="56736" rtlCol="0" anchor="ctr"/>
          <a:lstStyle/>
          <a:p>
            <a:pPr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ru-RU" sz="2200" b="0" i="0" dirty="0">
              <a:solidFill>
                <a:prstClr val="white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78309" y="3611883"/>
            <a:ext cx="4124345" cy="1154693"/>
          </a:xfrm>
          <a:prstGeom prst="roundRect">
            <a:avLst>
              <a:gd name="adj" fmla="val 1316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469" tIns="56736" rIns="113469" bIns="56736" rtlCol="0" anchor="ctr"/>
          <a:lstStyle/>
          <a:p>
            <a:pPr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ru-RU" sz="2200" b="0" i="0" dirty="0">
              <a:solidFill>
                <a:prstClr val="white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283757" y="4809427"/>
            <a:ext cx="4147066" cy="1087862"/>
          </a:xfrm>
          <a:prstGeom prst="roundRect">
            <a:avLst>
              <a:gd name="adj" fmla="val 13167"/>
            </a:avLst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469" tIns="56736" rIns="113469" bIns="56736" rtlCol="0" anchor="ctr"/>
          <a:lstStyle/>
          <a:p>
            <a:pPr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ru-RU" sz="2200" b="0" i="0" dirty="0">
              <a:solidFill>
                <a:prstClr val="white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 rot="10800000">
            <a:off x="4720387" y="1718496"/>
            <a:ext cx="4139391" cy="943881"/>
          </a:xfrm>
          <a:prstGeom prst="roundRect">
            <a:avLst>
              <a:gd name="adj" fmla="val 13167"/>
            </a:avLst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469" tIns="56736" rIns="113469" bIns="56736" rtlCol="0" anchor="ctr"/>
          <a:lstStyle/>
          <a:p>
            <a:pPr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ru-RU" sz="2200" b="0" i="0" dirty="0">
              <a:solidFill>
                <a:prstClr val="white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 rot="10800000">
            <a:off x="4717431" y="2710658"/>
            <a:ext cx="4191743" cy="847005"/>
          </a:xfrm>
          <a:prstGeom prst="roundRect">
            <a:avLst>
              <a:gd name="adj" fmla="val 1316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469" tIns="56736" rIns="113469" bIns="56736" rtlCol="0" anchor="ctr"/>
          <a:lstStyle/>
          <a:p>
            <a:pPr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ru-RU" sz="2200" b="0" i="0" dirty="0">
              <a:solidFill>
                <a:prstClr val="white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 rot="10800000">
            <a:off x="4717431" y="3596459"/>
            <a:ext cx="4191742" cy="1154843"/>
          </a:xfrm>
          <a:prstGeom prst="roundRect">
            <a:avLst>
              <a:gd name="adj" fmla="val 13167"/>
            </a:avLst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469" tIns="56736" rIns="113469" bIns="56736" rtlCol="0" anchor="ctr"/>
          <a:lstStyle/>
          <a:p>
            <a:pPr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ru-RU" sz="2200" b="0" i="0" dirty="0">
              <a:solidFill>
                <a:prstClr val="white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 rot="10800000">
            <a:off x="4715319" y="4784257"/>
            <a:ext cx="4191337" cy="1121354"/>
          </a:xfrm>
          <a:prstGeom prst="roundRect">
            <a:avLst>
              <a:gd name="adj" fmla="val 1316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469" tIns="56736" rIns="113469" bIns="56736" rtlCol="0" anchor="ctr"/>
          <a:lstStyle/>
          <a:p>
            <a:pPr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ru-RU" sz="2200" b="0" i="0" dirty="0">
              <a:solidFill>
                <a:prstClr val="white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2914" y="1775701"/>
            <a:ext cx="504871" cy="776300"/>
          </a:xfrm>
          <a:prstGeom prst="rect">
            <a:avLst/>
          </a:prstGeom>
          <a:noFill/>
        </p:spPr>
        <p:txBody>
          <a:bodyPr wrap="none" lIns="113469" tIns="56736" rIns="113469" bIns="56736" rtlCol="0">
            <a:spAutoFit/>
          </a:bodyPr>
          <a:lstStyle/>
          <a:p>
            <a:pPr algn="l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43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61792" y="2671143"/>
            <a:ext cx="517695" cy="807077"/>
          </a:xfrm>
          <a:prstGeom prst="rect">
            <a:avLst/>
          </a:prstGeom>
          <a:noFill/>
        </p:spPr>
        <p:txBody>
          <a:bodyPr wrap="none" lIns="113469" tIns="56736" rIns="113469" bIns="56736" rtlCol="0">
            <a:spAutoFit/>
          </a:bodyPr>
          <a:lstStyle/>
          <a:p>
            <a:pPr algn="l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45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973049" y="1849520"/>
            <a:ext cx="2837602" cy="554658"/>
          </a:xfrm>
          <a:prstGeom prst="rect">
            <a:avLst/>
          </a:prstGeom>
        </p:spPr>
        <p:txBody>
          <a:bodyPr wrap="square" lIns="113469" tIns="56736" rIns="113469" bIns="56736">
            <a:spAutoFit/>
          </a:bodyPr>
          <a:lstStyle/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</a:t>
            </a:r>
            <a:endParaRPr lang="en-US" sz="1400" i="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инвестиционного</a:t>
            </a:r>
            <a:r>
              <a:rPr lang="en-US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климата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887053" y="2834119"/>
            <a:ext cx="3145141" cy="545467"/>
          </a:xfrm>
          <a:prstGeom prst="rect">
            <a:avLst/>
          </a:prstGeom>
        </p:spPr>
        <p:txBody>
          <a:bodyPr wrap="square" lIns="113469" tIns="56736" rIns="113469" bIns="56736">
            <a:spAutoFit/>
          </a:bodyPr>
          <a:lstStyle/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гражданских инициатив и гражданского общества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79510" y="3598855"/>
            <a:ext cx="3360225" cy="1191798"/>
          </a:xfrm>
          <a:prstGeom prst="rect">
            <a:avLst/>
          </a:prstGeom>
        </p:spPr>
        <p:txBody>
          <a:bodyPr wrap="square" lIns="113469" tIns="56736" rIns="113469" bIns="56736">
            <a:spAutoFit/>
          </a:bodyPr>
          <a:lstStyle/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качества услуг </a:t>
            </a:r>
          </a:p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отраслях социальной сферы, использование механизмов государственно-частного </a:t>
            </a:r>
            <a:endParaRPr lang="en-US" sz="1400" i="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партнёрства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95014" y="3729730"/>
            <a:ext cx="517695" cy="807077"/>
          </a:xfrm>
          <a:prstGeom prst="rect">
            <a:avLst/>
          </a:prstGeom>
          <a:noFill/>
        </p:spPr>
        <p:txBody>
          <a:bodyPr wrap="none" lIns="113469" tIns="56736" rIns="113469" bIns="56736" rtlCol="0">
            <a:spAutoFit/>
          </a:bodyPr>
          <a:lstStyle/>
          <a:p>
            <a:pPr algn="l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en-US" sz="45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500" i="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55354" y="4822620"/>
            <a:ext cx="517695" cy="807077"/>
          </a:xfrm>
          <a:prstGeom prst="rect">
            <a:avLst/>
          </a:prstGeom>
          <a:noFill/>
        </p:spPr>
        <p:txBody>
          <a:bodyPr wrap="none" lIns="113469" tIns="56736" rIns="113469" bIns="56736" rtlCol="0">
            <a:spAutoFit/>
          </a:bodyPr>
          <a:lstStyle/>
          <a:p>
            <a:pPr algn="l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en-US" sz="45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500" i="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79510" y="4759796"/>
            <a:ext cx="3544336" cy="1191798"/>
          </a:xfrm>
          <a:prstGeom prst="rect">
            <a:avLst/>
          </a:prstGeom>
        </p:spPr>
        <p:txBody>
          <a:bodyPr wrap="square" lIns="113469" tIns="56736" rIns="113469" bIns="56736">
            <a:spAutoFit/>
          </a:bodyPr>
          <a:lstStyle/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доступности </a:t>
            </a:r>
            <a:endParaRPr lang="en-US" sz="1400" i="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и общего образования посредством реконструкции  и строительства новых детских </a:t>
            </a:r>
            <a:endParaRPr lang="en-US" sz="1400" i="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садов и школ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537061" y="1683446"/>
            <a:ext cx="4506041" cy="976355"/>
          </a:xfrm>
          <a:prstGeom prst="rect">
            <a:avLst/>
          </a:prstGeom>
        </p:spPr>
        <p:txBody>
          <a:bodyPr wrap="square" lIns="113469" tIns="56736" rIns="113469" bIns="56736">
            <a:spAutoFit/>
          </a:bodyPr>
          <a:lstStyle/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 модернизация </a:t>
            </a:r>
          </a:p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жилищно – коммунального </a:t>
            </a:r>
            <a:endParaRPr lang="ru-RU" sz="1400" i="0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хозяйства округа, </a:t>
            </a: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</a:t>
            </a:r>
            <a:endParaRPr lang="ru-RU" sz="1400" i="0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энергосберегающих </a:t>
            </a: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820464" y="1750956"/>
            <a:ext cx="517695" cy="807077"/>
          </a:xfrm>
          <a:prstGeom prst="rect">
            <a:avLst/>
          </a:prstGeom>
          <a:noFill/>
        </p:spPr>
        <p:txBody>
          <a:bodyPr wrap="none" lIns="113469" tIns="56736" rIns="113469" bIns="56736" rtlCol="0">
            <a:spAutoFit/>
          </a:bodyPr>
          <a:lstStyle/>
          <a:p>
            <a:pPr algn="l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45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892561" y="2736970"/>
            <a:ext cx="517695" cy="807077"/>
          </a:xfrm>
          <a:prstGeom prst="rect">
            <a:avLst/>
          </a:prstGeom>
          <a:noFill/>
        </p:spPr>
        <p:txBody>
          <a:bodyPr wrap="none" lIns="113469" tIns="56736" rIns="113469" bIns="56736" rtlCol="0">
            <a:spAutoFit/>
          </a:bodyPr>
          <a:lstStyle/>
          <a:p>
            <a:pPr algn="l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45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5926526" y="2796383"/>
            <a:ext cx="2042381" cy="545467"/>
          </a:xfrm>
          <a:prstGeom prst="rect">
            <a:avLst/>
          </a:prstGeom>
        </p:spPr>
        <p:txBody>
          <a:bodyPr wrap="square" lIns="113469" tIns="56736" rIns="113469" bIns="56736">
            <a:spAutoFit/>
          </a:bodyPr>
          <a:lstStyle/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ситуации на рынке труда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892560" y="3734140"/>
            <a:ext cx="517695" cy="807077"/>
          </a:xfrm>
          <a:prstGeom prst="rect">
            <a:avLst/>
          </a:prstGeom>
          <a:noFill/>
        </p:spPr>
        <p:txBody>
          <a:bodyPr wrap="none" lIns="113469" tIns="56736" rIns="113469" bIns="56736" rtlCol="0">
            <a:spAutoFit/>
          </a:bodyPr>
          <a:lstStyle/>
          <a:p>
            <a:pPr algn="l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45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5217759" y="3663117"/>
            <a:ext cx="3627249" cy="976355"/>
          </a:xfrm>
          <a:prstGeom prst="rect">
            <a:avLst/>
          </a:prstGeom>
        </p:spPr>
        <p:txBody>
          <a:bodyPr wrap="square" lIns="113469" tIns="56736" rIns="113469" bIns="56736">
            <a:spAutoFit/>
          </a:bodyPr>
          <a:lstStyle/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объёмов </a:t>
            </a:r>
            <a:r>
              <a:rPr lang="ru-RU" sz="1400" i="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строительства </a:t>
            </a: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жилья </a:t>
            </a:r>
          </a:p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обеспеченности </a:t>
            </a:r>
            <a:r>
              <a:rPr lang="ru-RU" sz="1400" i="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 муниципалитета </a:t>
            </a: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доступным </a:t>
            </a:r>
          </a:p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комфортным жильём 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888053" y="4855120"/>
            <a:ext cx="504871" cy="776300"/>
          </a:xfrm>
          <a:prstGeom prst="rect">
            <a:avLst/>
          </a:prstGeom>
          <a:noFill/>
        </p:spPr>
        <p:txBody>
          <a:bodyPr wrap="none" lIns="113469" tIns="56736" rIns="113469" bIns="56736" rtlCol="0">
            <a:spAutoFit/>
          </a:bodyPr>
          <a:lstStyle/>
          <a:p>
            <a:pPr algn="l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43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5594804" y="4860961"/>
            <a:ext cx="2705824" cy="760911"/>
          </a:xfrm>
          <a:prstGeom prst="rect">
            <a:avLst/>
          </a:prstGeom>
        </p:spPr>
        <p:txBody>
          <a:bodyPr wrap="square" lIns="113469" tIns="56736" rIns="113469" bIns="56736">
            <a:spAutoFit/>
          </a:bodyPr>
          <a:lstStyle/>
          <a:p>
            <a:pPr algn="ctr" defTabSz="56734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ru-RU" sz="1400" i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эффективности использования бюджетных средств</a:t>
            </a:r>
          </a:p>
        </p:txBody>
      </p:sp>
      <p:pic>
        <p:nvPicPr>
          <p:cNvPr id="66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1" y="5938566"/>
            <a:ext cx="9144001" cy="151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Рисунок 6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453654"/>
      </p:ext>
    </p:extLst>
  </p:cSld>
  <p:clrMapOvr>
    <a:masterClrMapping/>
  </p:clrMapOvr>
  <p:transition spd="med" advClick="0" advTm="0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8" name="Rectangle 2"/>
          <p:cNvSpPr>
            <a:spLocks noGrp="1" noRot="1" noChangeArrowheads="1"/>
          </p:cNvSpPr>
          <p:nvPr>
            <p:ph type="subTitle" idx="1"/>
          </p:nvPr>
        </p:nvSpPr>
        <p:spPr>
          <a:xfrm>
            <a:off x="1547324" y="1108563"/>
            <a:ext cx="6400800" cy="42129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ссылки в сети Интернет</a:t>
            </a:r>
          </a:p>
        </p:txBody>
      </p:sp>
      <p:graphicFrame>
        <p:nvGraphicFramePr>
          <p:cNvPr id="9" name="Group 10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6702678"/>
              </p:ext>
            </p:extLst>
          </p:nvPr>
        </p:nvGraphicFramePr>
        <p:xfrm>
          <a:off x="0" y="1529862"/>
          <a:ext cx="9073662" cy="4172670"/>
        </p:xfrm>
        <a:graphic>
          <a:graphicData uri="http://schemas.openxmlformats.org/drawingml/2006/table">
            <a:tbl>
              <a:tblPr/>
              <a:tblGrid>
                <a:gridCol w="46524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212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5302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Налоговый калькулятор - Расчет земельного налога и налога на имущество физических лиц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https://www/nalog/ru26/service/nalog_calc/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722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Портал органов государственной власти Ставропольского края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http://www.stavregion.ru/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722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Министерство финансов Ставропольского края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http://www.mfsk.ru/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62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Портал органов местного самоуправления Минераловодского городского округа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http://www.min-vodi.ru/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593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Единый портал бюджетной системы Российской Федерации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http://budget.gov.ru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302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Официальный сайт для размещения информации о государственных (муниципальных)учреждениях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http://bus.gov.ru/pub/home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5314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155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155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115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115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13701" y="522785"/>
            <a:ext cx="8510588" cy="13255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КОНТАКТЫ</a:t>
            </a:r>
          </a:p>
        </p:txBody>
      </p:sp>
      <p:sp>
        <p:nvSpPr>
          <p:cNvPr id="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1371600"/>
            <a:ext cx="9144000" cy="4308231"/>
          </a:xfrm>
        </p:spPr>
        <p:txBody>
          <a:bodyPr>
            <a:normAutofit fontScale="92500" lnSpcReduction="20000"/>
          </a:bodyPr>
          <a:lstStyle/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Финансовое управление администрации</a:t>
            </a: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Минераловодского</a:t>
            </a: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округа Ставропольского края</a:t>
            </a: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Почтовая ул., д.24, г. Минеральные Воды, Ставропольский край, 357202</a:t>
            </a: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тел.8(87922) 6-71-05; факс 8(87922) 6-69-38</a:t>
            </a: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Е-</a:t>
            </a:r>
            <a:r>
              <a:rPr lang="en-US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en-US" sz="2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finupr_mmr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en-US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ОКПО 74029634, ОГРН 1042601044727</a:t>
            </a: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ИНН/КПП 2630034299/263001001</a:t>
            </a: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 работы с 9-00 до 18-00</a:t>
            </a: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Перерыв с13-00 до 14-00</a:t>
            </a: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Исполняющий обязанности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руководителя Финансовое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администрации Минераловодского муниципального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Ставропольского края – Солдаткина Юлиана Юльевна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452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5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5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5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5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5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5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5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5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50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0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50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0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24254" y="944460"/>
            <a:ext cx="7772400" cy="659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ГЛОССАРИЙ</a:t>
            </a: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-61546" y="1502772"/>
            <a:ext cx="9144000" cy="6019800"/>
          </a:xfrm>
        </p:spPr>
        <p:txBody>
          <a:bodyPr/>
          <a:lstStyle/>
          <a:p>
            <a:pPr marL="71438" indent="466725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13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Публичные слушания</a:t>
            </a:r>
            <a:r>
              <a:rPr lang="ru-RU" altLang="ru-RU" sz="13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проводятся представительным органом муниципального образования, главой муниципального образования с участием жителей муниципального образования для обсуждения проектов муниципальных правовых актов по вопросам местного значения.</a:t>
            </a:r>
          </a:p>
          <a:p>
            <a:pPr marL="71438" indent="466725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13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-</a:t>
            </a:r>
            <a:r>
              <a:rPr lang="ru-RU" altLang="ru-RU" sz="13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это выплачиваемые из бюджета денежные средства (социальные выплаты населению, содержание государственных учреждений (образование, ЖКХ, культура и другие) капитальное строительство и другие).</a:t>
            </a:r>
          </a:p>
          <a:p>
            <a:pPr marL="71438" indent="466725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13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Расходные обязательства</a:t>
            </a:r>
            <a:r>
              <a:rPr lang="ru-RU" altLang="ru-RU" sz="13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это возникающие на основе закона, иного нормативного правового акта, договора или соглашения обязанности публично-правового образования или действующего от его имени бюджетного учреждения предоставить физическому или юридическому лицу, иному публично-правовому образованию средства из соответствующего бюджета.</a:t>
            </a:r>
          </a:p>
          <a:p>
            <a:pPr marL="71438" indent="466725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13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Реестр расходных обязательств</a:t>
            </a:r>
            <a:r>
              <a:rPr lang="ru-RU" altLang="ru-RU" sz="13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используемый при составлении проекта бюджета, свод (перечень) законов, иных нормативных правовых актов, муниципальных правовых актов, обуславливающих публичные нормативные обязательства и (или) правовые основания для иных расходных обязательств с указанием соответствующих положений (статей, частей, пунктов, подпунктов, абзацев) законов и иных нормативных правовых актов с оценкой объёмов бюджетных ассигнований, необходимых для исполнения включённых в реестр обязательств.</a:t>
            </a:r>
          </a:p>
          <a:p>
            <a:pPr marL="71438" indent="466725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13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Субвенция</a:t>
            </a:r>
            <a:r>
              <a:rPr lang="ru-RU" altLang="ru-RU" sz="13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РФ.</a:t>
            </a:r>
          </a:p>
          <a:p>
            <a:pPr marL="71438" indent="466725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13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Субсидия</a:t>
            </a:r>
            <a:r>
              <a:rPr lang="ru-RU" altLang="ru-RU" sz="13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бюджетные средства, предоставляемые бюджету другого уровня бюджетной системы РФ, в целях софинансирования расходных обязательств, возникающих при выполнении полномочий органов местного самоуправления по вопросам местного значения.</a:t>
            </a:r>
          </a:p>
          <a:p>
            <a:pPr marL="71438" indent="466725"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400" i="1" dirty="0" smtClean="0">
              <a:solidFill>
                <a:srgbClr val="000066"/>
              </a:solidFill>
              <a:effectLst/>
            </a:endParaRPr>
          </a:p>
          <a:p>
            <a:pPr marL="71438" indent="466725" eaLnBrk="1" hangingPunct="1">
              <a:buFont typeface="Wingdings" pitchFamily="2" charset="2"/>
              <a:buNone/>
            </a:pPr>
            <a:endParaRPr lang="ru-RU" altLang="ru-RU" i="1" dirty="0" smtClean="0">
              <a:solidFill>
                <a:srgbClr val="000066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53910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8340" y="949570"/>
            <a:ext cx="8510588" cy="47478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БЮДЖЕТ?</a:t>
            </a:r>
          </a:p>
        </p:txBody>
      </p:sp>
      <p:sp>
        <p:nvSpPr>
          <p:cNvPr id="8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40079" y="1424354"/>
            <a:ext cx="8540750" cy="4299438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ru-RU" altLang="ru-RU" sz="1400" b="1" dirty="0" smtClean="0">
                <a:solidFill>
                  <a:srgbClr val="0070C0"/>
                </a:solidFill>
                <a:latin typeface="Times New Roman" pitchFamily="18" charset="0"/>
              </a:rPr>
              <a:t>Бюджет</a:t>
            </a:r>
            <a:r>
              <a:rPr lang="ru-RU" altLang="ru-RU" sz="1400" dirty="0" smtClean="0">
                <a:solidFill>
                  <a:srgbClr val="0070C0"/>
                </a:solidFill>
                <a:latin typeface="Times New Roman" pitchFamily="18" charset="0"/>
              </a:rPr>
              <a:t> – это план доходов и расходов на определенный период.</a:t>
            </a:r>
          </a:p>
          <a:p>
            <a:pPr algn="just">
              <a:buNone/>
            </a:pPr>
            <a:r>
              <a:rPr lang="ru-RU" altLang="ru-RU" sz="1400" b="1" dirty="0">
                <a:solidFill>
                  <a:srgbClr val="0070C0"/>
                </a:solidFill>
                <a:latin typeface="Times New Roman" pitchFamily="18" charset="0"/>
              </a:rPr>
              <a:t>Бюджет</a:t>
            </a:r>
            <a:r>
              <a:rPr lang="ru-RU" altLang="ru-RU" sz="1400" b="1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ru-RU" altLang="ru-RU" sz="1400" b="1" dirty="0">
                <a:solidFill>
                  <a:srgbClr val="0070C0"/>
                </a:solidFill>
                <a:latin typeface="Times New Roman" pitchFamily="18" charset="0"/>
              </a:rPr>
              <a:t>-</a:t>
            </a:r>
            <a:r>
              <a:rPr lang="ru-RU" altLang="ru-RU" sz="1400" b="1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ru-RU" altLang="ru-RU" sz="1400" dirty="0">
                <a:solidFill>
                  <a:srgbClr val="0070C0"/>
                </a:solidFill>
                <a:latin typeface="Times New Roman" pitchFamily="18" charset="0"/>
              </a:rPr>
              <a:t>(от </a:t>
            </a:r>
            <a:r>
              <a:rPr lang="ru-RU" altLang="ru-RU" sz="1400" dirty="0" err="1">
                <a:solidFill>
                  <a:srgbClr val="0070C0"/>
                </a:solidFill>
                <a:latin typeface="Times New Roman" pitchFamily="18" charset="0"/>
              </a:rPr>
              <a:t>старонормандского</a:t>
            </a:r>
            <a:r>
              <a:rPr lang="ru-RU" altLang="ru-RU" sz="1400" dirty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en-US" altLang="ru-RU" sz="1400" dirty="0" err="1">
                <a:solidFill>
                  <a:srgbClr val="0070C0"/>
                </a:solidFill>
                <a:latin typeface="Times New Roman" pitchFamily="18" charset="0"/>
              </a:rPr>
              <a:t>bougette</a:t>
            </a:r>
            <a:r>
              <a:rPr lang="en-US" altLang="ru-RU" sz="1400" dirty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ru-RU" altLang="ru-RU" sz="1400" dirty="0">
                <a:solidFill>
                  <a:srgbClr val="0070C0"/>
                </a:solidFill>
                <a:latin typeface="Times New Roman" pitchFamily="18" charset="0"/>
              </a:rPr>
              <a:t>– кошель, сумка, кожаный мешок) – </a:t>
            </a:r>
            <a:r>
              <a:rPr lang="ru-RU" altLang="ru-RU" sz="1400" dirty="0" smtClean="0">
                <a:solidFill>
                  <a:srgbClr val="0070C0"/>
                </a:solidFill>
                <a:latin typeface="Times New Roman" pitchFamily="18" charset="0"/>
              </a:rPr>
              <a:t>форма </a:t>
            </a:r>
            <a:r>
              <a:rPr lang="ru-RU" altLang="ru-RU" sz="1400" dirty="0">
                <a:solidFill>
                  <a:srgbClr val="0070C0"/>
                </a:solidFill>
                <a:latin typeface="Times New Roman" pitchFamily="18" charset="0"/>
              </a:rPr>
              <a:t>образования и расходования денежных средств, предназначенных для финансового </a:t>
            </a:r>
            <a:r>
              <a:rPr lang="ru-RU" altLang="ru-RU" sz="1400" dirty="0" smtClean="0">
                <a:solidFill>
                  <a:srgbClr val="0070C0"/>
                </a:solidFill>
                <a:latin typeface="Times New Roman" pitchFamily="18" charset="0"/>
              </a:rPr>
              <a:t>обеспечения </a:t>
            </a:r>
            <a:r>
              <a:rPr lang="ru-RU" altLang="ru-RU" sz="1400" dirty="0">
                <a:solidFill>
                  <a:srgbClr val="0070C0"/>
                </a:solidFill>
                <a:latin typeface="Times New Roman" pitchFamily="18" charset="0"/>
              </a:rPr>
              <a:t>задач и функций государства и местного </a:t>
            </a:r>
            <a:r>
              <a:rPr lang="ru-RU" altLang="ru-RU" sz="1400" dirty="0" smtClean="0">
                <a:solidFill>
                  <a:srgbClr val="0070C0"/>
                </a:solidFill>
                <a:latin typeface="Times New Roman" pitchFamily="18" charset="0"/>
              </a:rPr>
              <a:t>самоуправления.</a:t>
            </a:r>
          </a:p>
          <a:p>
            <a:pPr algn="just">
              <a:spcBef>
                <a:spcPct val="0"/>
              </a:spcBef>
              <a:buNone/>
            </a:pPr>
            <a:r>
              <a:rPr lang="ru-RU" altLang="ru-RU" sz="1400" b="1" dirty="0" smtClean="0">
                <a:solidFill>
                  <a:srgbClr val="0070C0"/>
                </a:solidFill>
                <a:latin typeface="Times New Roman" pitchFamily="18" charset="0"/>
              </a:rPr>
              <a:t>Доходы</a:t>
            </a:r>
            <a:r>
              <a:rPr lang="ru-RU" altLang="ru-RU" sz="1400" dirty="0" smtClean="0">
                <a:solidFill>
                  <a:srgbClr val="0070C0"/>
                </a:solidFill>
                <a:latin typeface="Times New Roman" pitchFamily="18" charset="0"/>
              </a:rPr>
              <a:t> - это </a:t>
            </a:r>
            <a:r>
              <a:rPr lang="ru-RU" altLang="ru-RU" sz="1400" dirty="0">
                <a:solidFill>
                  <a:srgbClr val="0070C0"/>
                </a:solidFill>
                <a:latin typeface="Times New Roman" pitchFamily="18" charset="0"/>
              </a:rPr>
              <a:t>поступающие в бюджет денежные средства (налоги физических и юридических лиц, платежи и сборы, безвозмездные поступления</a:t>
            </a:r>
            <a:r>
              <a:rPr lang="ru-RU" altLang="ru-RU" sz="1400" dirty="0" smtClean="0">
                <a:solidFill>
                  <a:srgbClr val="0070C0"/>
                </a:solidFill>
                <a:latin typeface="Times New Roman" pitchFamily="18" charset="0"/>
              </a:rPr>
              <a:t>).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400" b="1" dirty="0" smtClean="0">
                <a:solidFill>
                  <a:srgbClr val="0070C0"/>
                </a:solidFill>
                <a:latin typeface="Times New Roman" pitchFamily="18" charset="0"/>
              </a:rPr>
              <a:t>Расходы</a:t>
            </a:r>
            <a:r>
              <a:rPr lang="ru-RU" altLang="ru-RU" sz="1400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ru-RU" altLang="ru-RU" sz="1400" b="1" dirty="0" smtClean="0">
                <a:solidFill>
                  <a:srgbClr val="0070C0"/>
                </a:solidFill>
                <a:latin typeface="Times New Roman" pitchFamily="18" charset="0"/>
              </a:rPr>
              <a:t>-</a:t>
            </a:r>
            <a:r>
              <a:rPr lang="ru-RU" altLang="ru-RU" sz="1400" dirty="0" smtClean="0">
                <a:solidFill>
                  <a:srgbClr val="0070C0"/>
                </a:solidFill>
                <a:latin typeface="Times New Roman" pitchFamily="18" charset="0"/>
              </a:rPr>
              <a:t> это </a:t>
            </a:r>
            <a:r>
              <a:rPr lang="ru-RU" altLang="ru-RU" sz="1400" dirty="0">
                <a:solidFill>
                  <a:srgbClr val="0070C0"/>
                </a:solidFill>
                <a:latin typeface="Times New Roman" pitchFamily="18" charset="0"/>
              </a:rPr>
              <a:t>выплачиваемые из бюджета денежные средства (социальные выплаты населению, содержание муниципальных учреждений в сфере образования, ЖКХ, культуры, спорта , капитальное строительство и другие расходы</a:t>
            </a:r>
            <a:r>
              <a:rPr lang="ru-RU" altLang="ru-RU" sz="1400" dirty="0" smtClean="0">
                <a:solidFill>
                  <a:srgbClr val="0070C0"/>
                </a:solidFill>
                <a:latin typeface="Times New Roman" pitchFamily="18" charset="0"/>
              </a:rPr>
              <a:t>).</a:t>
            </a:r>
          </a:p>
          <a:p>
            <a:pPr algn="just">
              <a:spcBef>
                <a:spcPct val="0"/>
              </a:spcBef>
              <a:buNone/>
            </a:pPr>
            <a:r>
              <a:rPr lang="ru-RU" altLang="ru-RU" sz="1400" b="1" dirty="0">
                <a:solidFill>
                  <a:srgbClr val="0070C0"/>
                </a:solidFill>
                <a:latin typeface="Times New Roman" pitchFamily="18" charset="0"/>
              </a:rPr>
              <a:t>Сбалансированность бюджета по доходам и расходам </a:t>
            </a:r>
            <a:r>
              <a:rPr lang="ru-RU" altLang="ru-RU" sz="1400" dirty="0">
                <a:solidFill>
                  <a:srgbClr val="0070C0"/>
                </a:solidFill>
                <a:latin typeface="Times New Roman" pitchFamily="18" charset="0"/>
              </a:rPr>
              <a:t>– основополагающее требование, предъявляемое к органам, составляющим и утверждающим бюджет. </a:t>
            </a:r>
            <a:endParaRPr lang="ru-RU" altLang="ru-RU" sz="1400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ru-RU" altLang="ru-RU" sz="1400" dirty="0" smtClean="0">
                <a:solidFill>
                  <a:srgbClr val="0070C0"/>
                </a:solidFill>
                <a:latin typeface="Times New Roman" pitchFamily="18" charset="0"/>
              </a:rPr>
              <a:t>	</a:t>
            </a:r>
          </a:p>
          <a:p>
            <a:pPr algn="ctr">
              <a:spcBef>
                <a:spcPct val="0"/>
              </a:spcBef>
              <a:buNone/>
            </a:pP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КАКИЕ БЫВАЮТ БЮДЖЕТЫ ?</a:t>
            </a:r>
          </a:p>
          <a:p>
            <a:pPr algn="just">
              <a:spcBef>
                <a:spcPct val="0"/>
              </a:spcBef>
              <a:buNone/>
            </a:pPr>
            <a:r>
              <a:rPr lang="ru-RU" altLang="ru-RU" sz="1400" b="1" dirty="0" smtClean="0">
                <a:solidFill>
                  <a:srgbClr val="0070C0"/>
                </a:solidFill>
                <a:latin typeface="Times New Roman" pitchFamily="18" charset="0"/>
              </a:rPr>
              <a:t>- 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Arial" pitchFamily="34" charset="0"/>
              </a:rPr>
              <a:t>Бюджет 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Arial" pitchFamily="34" charset="0"/>
              </a:rPr>
              <a:t>семьи.</a:t>
            </a:r>
            <a:endParaRPr lang="ru-RU" sz="1400" b="1" dirty="0">
              <a:solidFill>
                <a:srgbClr val="0070C0"/>
              </a:solidFill>
              <a:latin typeface="Times New Roman" pitchFamily="18" charset="0"/>
              <a:cs typeface="Arial" pitchFamily="34" charset="0"/>
            </a:endParaRPr>
          </a:p>
          <a:p>
            <a:pPr algn="just">
              <a:spcBef>
                <a:spcPct val="0"/>
              </a:spcBef>
              <a:buNone/>
            </a:pPr>
            <a:r>
              <a:rPr lang="ru-RU" altLang="ru-RU" sz="1400" b="1" dirty="0" smtClean="0">
                <a:solidFill>
                  <a:srgbClr val="0070C0"/>
                </a:solidFill>
                <a:latin typeface="Times New Roman" pitchFamily="18" charset="0"/>
              </a:rPr>
              <a:t>- 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Arial" pitchFamily="34" charset="0"/>
              </a:rPr>
              <a:t>Бюджет 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Arial" pitchFamily="34" charset="0"/>
              </a:rPr>
              <a:t>организаций.</a:t>
            </a:r>
            <a:endParaRPr lang="ru-RU" sz="1400" b="1" dirty="0">
              <a:solidFill>
                <a:srgbClr val="0070C0"/>
              </a:solidFill>
              <a:latin typeface="Times New Roman" pitchFamily="18" charset="0"/>
              <a:cs typeface="Arial" pitchFamily="34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Arial" pitchFamily="34" charset="0"/>
              </a:rPr>
              <a:t>- 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Arial" pitchFamily="34" charset="0"/>
              </a:rPr>
              <a:t>Бюджеты публично-правовых образований</a:t>
            </a:r>
            <a:r>
              <a:rPr lang="ru-RU" sz="1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: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Arial" pitchFamily="34" charset="0"/>
              </a:rPr>
              <a:t>1. Российской Федерации (федеральный 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Arial" pitchFamily="34" charset="0"/>
              </a:rPr>
              <a:t>бюджет, бюджеты государственных внебюджетных фондов РФ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Arial" pitchFamily="34" charset="0"/>
              </a:rPr>
              <a:t>) 2. Субъектов Российской Федерации(региональные 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Arial" pitchFamily="34" charset="0"/>
              </a:rPr>
              <a:t>бюджеты, бюджеты территориальных фондов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Arial" pitchFamily="34" charset="0"/>
              </a:rPr>
              <a:t>ОМС) 3. Муниципальных образований (местные 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Arial" pitchFamily="34" charset="0"/>
              </a:rPr>
              <a:t>бюджеты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Arial" pitchFamily="34" charset="0"/>
              </a:rPr>
              <a:t>).</a:t>
            </a:r>
            <a:endParaRPr lang="ru-RU" sz="1400" dirty="0">
              <a:solidFill>
                <a:srgbClr val="0070C0"/>
              </a:solidFill>
              <a:latin typeface="Times New Roman" pitchFamily="18" charset="0"/>
              <a:cs typeface="Arial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ru-RU" sz="1400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pitchFamily="34" charset="0"/>
            </a:endParaRPr>
          </a:p>
          <a:p>
            <a:pPr marL="0" indent="0">
              <a:spcBef>
                <a:spcPct val="0"/>
              </a:spcBef>
              <a:buNone/>
              <a:defRPr/>
            </a:pPr>
            <a:endParaRPr lang="ru-RU" sz="1400" dirty="0" smtClean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pitchFamily="34" charset="0"/>
            </a:endParaRPr>
          </a:p>
          <a:p>
            <a:pPr marL="0" indent="0">
              <a:spcBef>
                <a:spcPct val="0"/>
              </a:spcBef>
              <a:buNone/>
              <a:defRPr/>
            </a:pPr>
            <a:endParaRPr lang="ru-RU" sz="1400" dirty="0" smtClean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pitchFamily="34" charset="0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endParaRPr lang="ru-RU" sz="1400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ru-RU" altLang="ru-RU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None/>
            </a:pPr>
            <a:endParaRPr lang="ru-RU" altLang="ru-RU" sz="15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None/>
            </a:pPr>
            <a:endParaRPr lang="ru-RU" altLang="ru-RU" sz="15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</a:endParaRPr>
          </a:p>
          <a:p>
            <a:pPr algn="just">
              <a:spcBef>
                <a:spcPct val="0"/>
              </a:spcBef>
              <a:buNone/>
            </a:pPr>
            <a:endParaRPr lang="ru-RU" altLang="ru-RU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</a:endParaRPr>
          </a:p>
          <a:p>
            <a:pPr algn="just">
              <a:buNone/>
            </a:pPr>
            <a:endParaRPr lang="ru-RU" altLang="ru-RU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ru-RU" altLang="ru-RU" sz="1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51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0725"/>
            <a:ext cx="9144001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45571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12177" y="1336432"/>
            <a:ext cx="7772400" cy="448408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БЮДЖЕТНОГО ПРОЦЕССА </a:t>
            </a:r>
            <a:r>
              <a:rPr lang="ru-RU" dirty="0">
                <a:solidFill>
                  <a:srgbClr val="0000FF"/>
                </a:solidFill>
                <a:latin typeface="Arial" charset="0"/>
                <a:cs typeface="Arial" charset="0"/>
              </a:rPr>
              <a:t/>
            </a:r>
            <a:br>
              <a:rPr lang="ru-RU" dirty="0">
                <a:solidFill>
                  <a:srgbClr val="0000FF"/>
                </a:solidFill>
                <a:latin typeface="Arial" charset="0"/>
                <a:cs typeface="Arial" charset="0"/>
              </a:rPr>
            </a:b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84638" y="1364256"/>
            <a:ext cx="8827477" cy="2310929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</a:p>
          <a:p>
            <a:pPr algn="l"/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Государственные органы законодательной 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власти</a:t>
            </a:r>
          </a:p>
          <a:p>
            <a:pPr algn="l"/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Государственные органы исполнительной 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власти</a:t>
            </a:r>
          </a:p>
          <a:p>
            <a:pPr algn="l"/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</a:t>
            </a:r>
          </a:p>
          <a:p>
            <a:pPr algn="l"/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денежно-кредитного регулирования (Центробанк РФ)</a:t>
            </a:r>
          </a:p>
          <a:p>
            <a:pPr algn="l"/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Кредитные организации</a:t>
            </a:r>
          </a:p>
          <a:p>
            <a:pPr algn="l"/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государственного и муниципального 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</a:t>
            </a:r>
          </a:p>
          <a:p>
            <a:pPr algn="l"/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распорядители, распорядители и получатели 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 бюджета 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Иные органы, на которые возложены бюджетные, налоговые и иные полномочия</a:t>
            </a:r>
          </a:p>
          <a:p>
            <a:pPr algn="l"/>
            <a:r>
              <a:rPr lang="ru-RU" sz="16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endParaRPr lang="ru-RU" sz="1600" dirty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pPr algn="l"/>
            <a:endParaRPr lang="ru-RU" sz="1400" b="1" i="1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algn="l"/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1400" dirty="0">
              <a:solidFill>
                <a:srgbClr val="0070C0"/>
              </a:solidFill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1099" y="1560636"/>
            <a:ext cx="2203478" cy="1483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0" y="3252682"/>
            <a:ext cx="8510588" cy="74118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ОСТОВЫ СОСТАВЛЕНИЯ ПРОЕКТА БЮДЖЕТА</a:t>
            </a: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>
          <a:xfrm>
            <a:off x="184638" y="3877373"/>
            <a:ext cx="8510588" cy="169791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ru-RU" sz="1400" dirty="0">
                <a:solidFill>
                  <a:srgbClr val="0070C0"/>
                </a:solidFill>
                <a:latin typeface="Times New Roman" pitchFamily="18" charset="0"/>
              </a:rPr>
              <a:t>Бюджетное послание Президента Российской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</a:rPr>
              <a:t>Федерации</a:t>
            </a:r>
          </a:p>
          <a:p>
            <a:pPr algn="l">
              <a:defRPr/>
            </a:pP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Прогноз социально-экономического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развития</a:t>
            </a:r>
          </a:p>
          <a:p>
            <a:pPr algn="l">
              <a:defRPr/>
            </a:pP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Основные направления бюджетной, налоговой и долговой политики</a:t>
            </a:r>
          </a:p>
          <a:p>
            <a:pPr algn="l">
              <a:defRPr/>
            </a:pP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Муниципальные программы</a:t>
            </a:r>
          </a:p>
          <a:p>
            <a:pPr algn="l">
              <a:defRPr/>
            </a:pP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Arial" charset="0"/>
            </a:endParaRPr>
          </a:p>
          <a:p>
            <a:pPr algn="l">
              <a:defRPr/>
            </a:pPr>
            <a:endParaRPr lang="ru-RU" sz="14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</a:endParaRPr>
          </a:p>
          <a:p>
            <a:pPr algn="l">
              <a:defRPr/>
            </a:pPr>
            <a:endParaRPr lang="ru-RU" sz="1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09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Другая 21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62848F"/>
    </a:accent1>
    <a:accent2>
      <a:srgbClr val="80B0BB"/>
    </a:accent2>
    <a:accent3>
      <a:srgbClr val="B7E4DD"/>
    </a:accent3>
    <a:accent4>
      <a:srgbClr val="FF7468"/>
    </a:accent4>
    <a:accent5>
      <a:srgbClr val="F8BE63"/>
    </a:accent5>
    <a:accent6>
      <a:srgbClr val="D8D8D8"/>
    </a:accent6>
    <a:hlink>
      <a:srgbClr val="0563C1"/>
    </a:hlink>
    <a:folHlink>
      <a:srgbClr val="954F72"/>
    </a:folHlink>
  </a:clrScheme>
  <a:fontScheme name="Тема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Тема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Облака 7">
    <a:dk1>
      <a:srgbClr val="4F4F77"/>
    </a:dk1>
    <a:lt1>
      <a:srgbClr val="FFFFFF"/>
    </a:lt1>
    <a:dk2>
      <a:srgbClr val="7979A5"/>
    </a:dk2>
    <a:lt2>
      <a:srgbClr val="F3F3FF"/>
    </a:lt2>
    <a:accent1>
      <a:srgbClr val="5D5D8B"/>
    </a:accent1>
    <a:accent2>
      <a:srgbClr val="66CCFF"/>
    </a:accent2>
    <a:accent3>
      <a:srgbClr val="BEBECF"/>
    </a:accent3>
    <a:accent4>
      <a:srgbClr val="DADADA"/>
    </a:accent4>
    <a:accent5>
      <a:srgbClr val="B6B6C4"/>
    </a:accent5>
    <a:accent6>
      <a:srgbClr val="5CB9E7"/>
    </a:accent6>
    <a:hlink>
      <a:srgbClr val="CCECFF"/>
    </a:hlink>
    <a:folHlink>
      <a:srgbClr val="FFFFCC"/>
    </a:folHlink>
  </a:clrScheme>
  <a:fontScheme name="Облака">
    <a:majorFont>
      <a:latin typeface="Arial"/>
      <a:ea typeface=""/>
      <a:cs typeface="Arial"/>
    </a:majorFont>
    <a:minorFont>
      <a:latin typeface="Arial"/>
      <a:ea typeface=""/>
      <a:cs typeface="Arial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771</TotalTime>
  <Words>6881</Words>
  <Application>Microsoft Office PowerPoint</Application>
  <PresentationFormat>Экран (4:3)</PresentationFormat>
  <Paragraphs>1538</Paragraphs>
  <Slides>62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62</vt:i4>
      </vt:variant>
    </vt:vector>
  </HeadingPairs>
  <TitlesOfParts>
    <vt:vector size="70" baseType="lpstr">
      <vt:lpstr>Arial</vt:lpstr>
      <vt:lpstr>Arial Black</vt:lpstr>
      <vt:lpstr>Calibri</vt:lpstr>
      <vt:lpstr>Cambria</vt:lpstr>
      <vt:lpstr>Times New Roman</vt:lpstr>
      <vt:lpstr>Verdana</vt:lpstr>
      <vt:lpstr>Wingdings</vt:lpstr>
      <vt:lpstr>Office Theme</vt:lpstr>
      <vt:lpstr>Презентация PowerPoint</vt:lpstr>
      <vt:lpstr>Презентация PowerPoint</vt:lpstr>
      <vt:lpstr>ЧТО ТАКОЕ «БЮДЖЕТ ДЛЯ ГРАЖДАН» ?</vt:lpstr>
      <vt:lpstr>ГЛОССАРИЙ</vt:lpstr>
      <vt:lpstr>Презентация PowerPoint</vt:lpstr>
      <vt:lpstr>Презентация PowerPoint</vt:lpstr>
      <vt:lpstr>Презентация PowerPoint</vt:lpstr>
      <vt:lpstr>ЧТО ТАКОЕ БЮДЖЕТ?</vt:lpstr>
      <vt:lpstr>УЧАСТНИКИ БЮДЖЕТНОГО ПРОЦЕССА  </vt:lpstr>
      <vt:lpstr>Презентация PowerPoint</vt:lpstr>
      <vt:lpstr>Презентация PowerPoint</vt:lpstr>
      <vt:lpstr>  Доходы бюджета –   поступающие в бюджет денежные средства  Расходы бюджета – выплачиваемые  из бюджета денежные средства  </vt:lpstr>
      <vt:lpstr>По итогам 2023 года местный бюджет исполнен по доходам в сумме 4800,68 млн. рублей, по расходам в сумме 4757,31 млн. рублей с профицитом 43,38 млн. рублей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безвозмездных поступлений от других бюджетов бюджетной системы РФ</vt:lpstr>
      <vt:lpstr>Структура безвозмездных поступлений от других бюджетов бюджетной системы РФ</vt:lpstr>
      <vt:lpstr>Рейтинг отраслей экономической деятельности в поступлении налоговых доходов в бюджет Минераловодского городского округа</vt:lpstr>
      <vt:lpstr>ИНФОРМАЦИЯ О РАБОТЕ АДМИНИСТРАЦИИ ПО ПРИВЛЕЧЕННИЮ ДОПОЛНИТЕЛЬНЫХ ДОХОДОВ В БЮДЖЕТ МИНЕРАЛОВОДСКОГО ГОРОДСКОГО ОКРУГА В 2023 ГОДУ</vt:lpstr>
      <vt:lpstr>ИНФОРМАЦИЯ О РАБОТЕ АДМИНИСТРАЦИИ ПО ПРИВЛЕЧЕННИЮ ДОПОЛНИТЕЛЬНЫХ ДОХОДОВ В БЮДЖЕТ МИНЕРАЛОВОДСКОГО ГОРОДСКОГО ОКРУГА В 2023 ГОДУ</vt:lpstr>
      <vt:lpstr>Оценка эффективности налоговых расходов Минераловодского городского округа</vt:lpstr>
      <vt:lpstr>Оценка эффективности налоговых расходов Минераловодского городского округа</vt:lpstr>
      <vt:lpstr>Основные направления бюджетной политики Минераловодского городского округа на 2023 год</vt:lpstr>
      <vt:lpstr>Приоритетными расходами местного бюджета являются:</vt:lpstr>
      <vt:lpstr>Исполнение расходов местного бюджета в разрезе разделов подразделов кодов бюджетной классификации расходов бюджетов за 2023  год</vt:lpstr>
      <vt:lpstr>Исполнение расходов местного бюджета в разрезе разделов подразделов кодов бюджетной классификации расходов бюджетов за 2023  год</vt:lpstr>
      <vt:lpstr>МУНИЦИПАЛЬНЫЕ ПРОГРАММЫ ЧТО ТАКОЕ МУНИЦИПАЛЬНЫЕ ПРОГРАММЫ?</vt:lpstr>
      <vt:lpstr>Перечень муниципальных программ Минераловодского городского округа </vt:lpstr>
      <vt:lpstr>      Объем бюджетных ассигнований на реализацию муниципальных программ  Минераловодского городского округа     </vt:lpstr>
      <vt:lpstr> РАСПРЕДЕЛЕНИЕ           бюджетных ассигнований по целевым статьям (ЦСР) (муниципальным программам) классификации расходов бюджетов </vt:lpstr>
      <vt:lpstr>Муниципальная программа «Совершенствование организации деятельности органов местного самоуправления»</vt:lpstr>
      <vt:lpstr> Муниципальная программа «Управление финансами»                                                                                        </vt:lpstr>
      <vt:lpstr>Муниципальная программа «Обеспечение безопасности»                                                            </vt:lpstr>
      <vt:lpstr>Муниципальная программа Минераловодского городского округа «Развитие транспортной системы и обеспечение безопасности дорожного движения»</vt:lpstr>
      <vt:lpstr>Муниципальная программа  «Развитие жилищно-коммунального хозяйства»                           </vt:lpstr>
      <vt:lpstr>Муниципальная программа «Развитие образования»</vt:lpstr>
      <vt:lpstr>Муниципальная программа «Развитие культуры»</vt:lpstr>
      <vt:lpstr>Муниципальная программа «Развитие экономики»  </vt:lpstr>
      <vt:lpstr> Муниципальная программа «Социальная политика» </vt:lpstr>
      <vt:lpstr>Муниципальная программа «Развитие физической культуры и спорта» .</vt:lpstr>
      <vt:lpstr> Муниципальная программа  «Развитие молодежной политики» </vt:lpstr>
      <vt:lpstr>Муниципальная программа  «Энергосбережение и повышение энергетической эффективности»                                                                                          </vt:lpstr>
      <vt:lpstr>Муниципальная программа Минераловодского городского округа «Экология и охрана окружающей среды»</vt:lpstr>
      <vt:lpstr> Муниципальная программа «Развитие градостроительства, строительства и архитектуры» </vt:lpstr>
      <vt:lpstr>Муниципальная программа «Развитие сельского хозяйства в Минераловодском городском округе» </vt:lpstr>
      <vt:lpstr>Муниципальная программа «Управление имуществом» </vt:lpstr>
      <vt:lpstr>Муниципальная программа «Обеспечение жильем молодых семей» </vt:lpstr>
      <vt:lpstr>Презентация PowerPoint</vt:lpstr>
      <vt:lpstr>Презентация PowerPoint</vt:lpstr>
      <vt:lpstr>Реализация программных мероприятий       \поменять цвет</vt:lpstr>
      <vt:lpstr>ДОРОЖНЫЙ ФОНД МИНЕРАЛОВОДСКОГО ГОРОДСКОГО ОКРУГА исполнение за 2023 год</vt:lpstr>
      <vt:lpstr>Презентация PowerPoint</vt:lpstr>
      <vt:lpstr>Административно-территориальное деление Минераловодского городского округа</vt:lpstr>
      <vt:lpstr>Административно-территориальное деление Минераловодского городского округа</vt:lpstr>
      <vt:lpstr>Административно-территориальное деление Минераловодского городского округа</vt:lpstr>
      <vt:lpstr>Презентация PowerPoint</vt:lpstr>
      <vt:lpstr>Презентация PowerPoint</vt:lpstr>
      <vt:lpstr>КОНТАКТЫ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 Presentation</dc:title>
  <dc:subject/>
  <dc:creator>Unknown Creator</dc:creator>
  <cp:keywords/>
  <dc:description/>
  <cp:lastModifiedBy>user</cp:lastModifiedBy>
  <cp:revision>74</cp:revision>
  <dcterms:created xsi:type="dcterms:W3CDTF">2019-04-02T14:58:35Z</dcterms:created>
  <dcterms:modified xsi:type="dcterms:W3CDTF">2024-06-14T14:44:39Z</dcterms:modified>
  <cp:category/>
</cp:coreProperties>
</file>