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4434E-4976-4C25-9B7F-55DA0E7C0A9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F4D7F-ED19-46E6-9D87-A5459EDF222D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"/>
            <a:ext cx="9829797" cy="533400"/>
          </a:xfrm>
        </p:spPr>
        <p:txBody>
          <a:bodyPr/>
          <a:lstStyle/>
          <a:p>
            <a:r>
              <a:rPr lang="ru-RU" sz="2800" b="1" dirty="0">
                <a:solidFill>
                  <a:srgbClr val="0000FF"/>
                </a:solidFill>
              </a:rPr>
              <a:t>Объем расходов по направлениям </a:t>
            </a:r>
            <a:endParaRPr lang="ru-RU" sz="2800" b="1" dirty="0">
              <a:solidFill>
                <a:srgbClr val="0000FF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1"/>
          </p:nvPr>
        </p:nvGraphicFramePr>
        <p:xfrm>
          <a:off x="1524000" y="533402"/>
          <a:ext cx="9144000" cy="62756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01253"/>
                <a:gridCol w="803958"/>
                <a:gridCol w="806238"/>
                <a:gridCol w="858041"/>
                <a:gridCol w="466033"/>
                <a:gridCol w="951642"/>
                <a:gridCol w="583570"/>
                <a:gridCol w="855133"/>
                <a:gridCol w="813922"/>
                <a:gridCol w="937143"/>
                <a:gridCol w="567067"/>
              </a:tblGrid>
              <a:tr h="206084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наименование 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Исполнение за 2020 г., тыс. рублей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Доля в общей сумме расходов,</a:t>
                      </a:r>
                      <a:r>
                        <a:rPr lang="ru-RU" sz="1000" b="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 %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Исполнение за 2021 г., тыс. рублей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Доля в общей сумме расходов,</a:t>
                      </a:r>
                      <a:r>
                        <a:rPr lang="ru-RU" sz="1000" b="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 %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ru-RU" sz="1200" b="0" u="none" strike="noStrike" dirty="0">
                          <a:solidFill>
                            <a:srgbClr val="0000FF"/>
                          </a:solidFill>
                          <a:effectLst/>
                        </a:rPr>
                        <a:t>сумма</a:t>
                      </a:r>
                      <a:endParaRPr lang="ru-RU" sz="12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632115"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2022г., тыс. рублей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Доля в общей сумме расходов,</a:t>
                      </a:r>
                      <a:r>
                        <a:rPr lang="ru-RU" sz="1000" b="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 %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2023г.,</a:t>
                      </a:r>
                      <a:endParaRPr lang="ru-RU" sz="1000" b="0" u="none" strike="noStrike" dirty="0" smtClean="0">
                        <a:solidFill>
                          <a:srgbClr val="0000FF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ru-RU" sz="1000" b="0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 panose="02020603050405020304"/>
                        </a:rPr>
                        <a:t>тыс. рублей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Доля в общей сумме расходов,</a:t>
                      </a:r>
                      <a:r>
                        <a:rPr lang="ru-RU" sz="1000" b="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 %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2024г. ,      тыс. рублей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b="0" u="none" strike="noStrike" dirty="0" smtClean="0">
                          <a:solidFill>
                            <a:srgbClr val="0000FF"/>
                          </a:solidFill>
                          <a:effectLst/>
                        </a:rPr>
                        <a:t>Доля в общей сумме расходов,</a:t>
                      </a:r>
                      <a:r>
                        <a:rPr lang="ru-RU" sz="1000" b="0" u="none" strike="noStrike" baseline="0" dirty="0" smtClean="0">
                          <a:solidFill>
                            <a:srgbClr val="0000FF"/>
                          </a:solidFill>
                          <a:effectLst/>
                        </a:rPr>
                        <a:t> %</a:t>
                      </a:r>
                      <a:endParaRPr lang="ru-RU" sz="1000" b="0" i="0" u="none" strike="noStrike" dirty="0">
                        <a:solidFill>
                          <a:srgbClr val="0000FF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Общегосударственные вопросы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324 044,48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7,99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307 014,26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6,69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315 707,12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6,75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291 560,84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7,80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388 411,04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10,4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75393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22 093,55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0,54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22 122,07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0,48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23 </a:t>
                      </a:r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694,21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0,51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23 761,52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0,64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29 342,50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0,79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Национальная экономика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337 130,24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8,31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634 510,97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13,83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560</a:t>
                      </a:r>
                      <a:r>
                        <a:rPr lang="ru-RU" sz="1000" b="1" i="0" u="none" strike="noStrike" baseline="0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 214,06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11,98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58 001,58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1,55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70 857,63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Times New Roman" panose="02020603050405020304"/>
                        </a:rPr>
                        <a:t>1,9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56653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Жилищно-коммунальное хозяйство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254 292,07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6,27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251 316,77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5,48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518</a:t>
                      </a:r>
                      <a:r>
                        <a:rPr lang="ru-RU" sz="1000" b="1" i="0" u="none" strike="noStrike" baseline="0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 402,40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11,08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71 547,25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1,91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212</a:t>
                      </a:r>
                      <a:r>
                        <a:rPr lang="ru-RU" sz="1000" b="1" i="0" u="none" strike="noStrike" baseline="0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 219,03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5,7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Охрана</a:t>
                      </a:r>
                      <a:r>
                        <a:rPr lang="ru-RU" sz="1000" b="1" u="none" strike="noStrike" baseline="0" dirty="0" smtClean="0">
                          <a:solidFill>
                            <a:srgbClr val="6600CC"/>
                          </a:solidFill>
                          <a:effectLst/>
                        </a:rPr>
                        <a:t> окружающей среды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700,34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0,02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Образование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1 709 301,64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42,14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1 </a:t>
                      </a:r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784 805,78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38,90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1 </a:t>
                      </a:r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793</a:t>
                      </a:r>
                      <a:r>
                        <a:rPr lang="ru-RU" sz="1000" b="1" u="none" strike="noStrike" baseline="0" dirty="0" smtClean="0">
                          <a:solidFill>
                            <a:srgbClr val="6600CC"/>
                          </a:solidFill>
                          <a:effectLst/>
                        </a:rPr>
                        <a:t> 153,82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38,34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1 672 926,74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44,76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ru-RU" sz="1000" b="1" i="0" u="none" strike="noStrike" baseline="0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 081 200,16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Times New Roman" panose="02020603050405020304"/>
                        </a:rPr>
                        <a:t>55,94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Культура, кинематография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164 177,88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4,05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166 189,75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3,62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140 401,36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3,00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188 213,92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5,04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168 717,65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4,54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Социальная политика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1 186 266,69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29,24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1 392 472,11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30,35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1 </a:t>
                      </a:r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287 352,88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27,53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1 357 194,78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36,31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720 441,76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19,37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379131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Физическая культура и спорт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48 222,26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1,19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17 339,28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0,38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17 643,65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0,38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16 981,29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0,45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46 933,02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1,26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762442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Обслуживание государственного и муниципального долга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11 163,98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0,28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11 744,87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0,26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20 388,51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0,44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23 675,93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0,63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287,62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solidFill>
                            <a:srgbClr val="6600CC"/>
                          </a:solidFill>
                          <a:effectLst/>
                          <a:latin typeface="+mn-lt"/>
                        </a:rPr>
                        <a:t>0,01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  <a:tr h="56653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Условно утвержденные расходы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 smtClean="0">
                          <a:solidFill>
                            <a:srgbClr val="6600CC"/>
                          </a:solidFill>
                          <a:effectLst/>
                        </a:rPr>
                        <a:t>33 580,37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u="none" strike="noStrike" dirty="0">
                          <a:solidFill>
                            <a:srgbClr val="6600CC"/>
                          </a:solidFill>
                          <a:effectLst/>
                        </a:rPr>
                        <a:t> </a:t>
                      </a:r>
                      <a:endParaRPr lang="ru-RU" sz="1000" b="1" i="0" u="none" strike="noStrike" dirty="0">
                        <a:solidFill>
                          <a:srgbClr val="6600CC"/>
                        </a:solidFill>
                        <a:effectLst/>
                        <a:latin typeface="Times New Roman" panose="02020603050405020304"/>
                      </a:endParaRPr>
                    </a:p>
                  </a:txBody>
                  <a:tcPr marL="4222" marR="4222" marT="4222" marB="0" anchor="b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1482</Words>
  <Application>WPS Presentation</Application>
  <PresentationFormat>Широкоэкранный</PresentationFormat>
  <Paragraphs>271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Arial</vt:lpstr>
      <vt:lpstr>SimSun</vt:lpstr>
      <vt:lpstr>Wingdings</vt:lpstr>
      <vt:lpstr>Times New Roman</vt:lpstr>
      <vt:lpstr>Calibri Light</vt:lpstr>
      <vt:lpstr>Calibri</vt:lpstr>
      <vt:lpstr>Microsoft YaHei</vt:lpstr>
      <vt:lpstr>Arial Unicode MS</vt:lpstr>
      <vt:lpstr>Тема Office</vt:lpstr>
      <vt:lpstr>Объем расходов по направлениям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Объем расходов по направлениям </dc:title>
  <dc:creator>Юлиана Солдаткина</dc:creator>
  <cp:lastModifiedBy>Rukovoditel</cp:lastModifiedBy>
  <cp:revision>4</cp:revision>
  <dcterms:created xsi:type="dcterms:W3CDTF">2024-02-20T12:17:00Z</dcterms:created>
  <dcterms:modified xsi:type="dcterms:W3CDTF">2023-11-15T13:18:50Z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ADC78B5F4C914B55B14CD3917167D676_13</vt:lpwstr>
  </property>
  <property fmtid="{D5CDD505-2E9C-101B-9397-08002B2CF9AE}" pid="3" name="KSOProductBuildVer">
    <vt:lpwstr>1049-12.2.0.13431</vt:lpwstr>
  </property>
</Properties>
</file>